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5143500" cx="9144000"/>
  <p:notesSz cx="6858000" cy="9144000"/>
  <p:embeddedFontLst>
    <p:embeddedFont>
      <p:font typeface="Montserrat"/>
      <p:regular r:id="rId52"/>
      <p:bold r:id="rId53"/>
      <p:italic r:id="rId54"/>
      <p:boldItalic r:id="rId55"/>
    </p:embeddedFont>
    <p:embeddedFont>
      <p:font typeface="Lato"/>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Montserrat-bold.fntdata"/><Relationship Id="rId52" Type="http://schemas.openxmlformats.org/officeDocument/2006/relationships/font" Target="fonts/Montserrat-regular.fntdata"/><Relationship Id="rId11" Type="http://schemas.openxmlformats.org/officeDocument/2006/relationships/slide" Target="slides/slide6.xml"/><Relationship Id="rId55" Type="http://schemas.openxmlformats.org/officeDocument/2006/relationships/font" Target="fonts/Montserrat-boldItalic.fntdata"/><Relationship Id="rId10" Type="http://schemas.openxmlformats.org/officeDocument/2006/relationships/slide" Target="slides/slide5.xml"/><Relationship Id="rId54" Type="http://schemas.openxmlformats.org/officeDocument/2006/relationships/font" Target="fonts/Montserrat-italic.fntdata"/><Relationship Id="rId13" Type="http://schemas.openxmlformats.org/officeDocument/2006/relationships/slide" Target="slides/slide8.xml"/><Relationship Id="rId57" Type="http://schemas.openxmlformats.org/officeDocument/2006/relationships/font" Target="fonts/Lato-bold.fntdata"/><Relationship Id="rId12" Type="http://schemas.openxmlformats.org/officeDocument/2006/relationships/slide" Target="slides/slide7.xml"/><Relationship Id="rId56" Type="http://schemas.openxmlformats.org/officeDocument/2006/relationships/font" Target="fonts/Lato-regular.fntdata"/><Relationship Id="rId15" Type="http://schemas.openxmlformats.org/officeDocument/2006/relationships/slide" Target="slides/slide10.xml"/><Relationship Id="rId59" Type="http://schemas.openxmlformats.org/officeDocument/2006/relationships/font" Target="fonts/Lato-boldItalic.fntdata"/><Relationship Id="rId14" Type="http://schemas.openxmlformats.org/officeDocument/2006/relationships/slide" Target="slides/slide9.xml"/><Relationship Id="rId58" Type="http://schemas.openxmlformats.org/officeDocument/2006/relationships/font" Target="fonts/La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eb93959b47_5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eb93959b47_5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eb93959b47_5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eb93959b47_5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ebcd5b51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ebcd5b51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ebcd5b51b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ebcd5b51b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eb93959b47_5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eb93959b47_5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eb93959b47_5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eb93959b47_5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ebcd5b51b7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ebcd5b51b7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ebb82ffd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ebb82ffd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ebb82ffde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ebb82ffde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ebcd5b51b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ebcd5b51b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ebcd5b51b7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ebcd5b51b7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ebb82ffde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ebb82ffde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ebb82ffde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ebb82ffde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ebb82ffde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ebb82ffde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ebb82ffde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ebb82ffde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ebcd5b51b7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ebcd5b51b7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44f7af72fb_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44f7af72fb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eb93959b47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eb93959b47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eb93959b47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eb93959b47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eb93959b47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eb93959b47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eb93959b47_3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eb93959b47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eb93959b47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eb93959b47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eb93959b47_3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eb93959b47_3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eb93959b47_3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eb93959b47_3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eb93959b47_3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eb93959b47_3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eb93959b47_3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eb93959b47_3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eb93959b47_3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eb93959b47_3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eb93959b47_3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2eb93959b47_3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eb93959b47_3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2eb93959b47_3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eb93959b47_3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eb93959b47_3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eb93959b47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eb93959b47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eb93959b47_3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2eb93959b47_3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ebb82ffde3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ebb82ffde3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ebb82ffde3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2ebb82ffde3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ebb82ffde3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2ebb82ffde3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ebb82ffde3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2ebb82ffde3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ebcd5b51b7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2ebcd5b51b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f87997393_0_1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1f87997393_0_1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eb93959b47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eb93959b47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eb93959b47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eb93959b47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eb93959b47_5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eb93959b47_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eb93959b47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eb93959b47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eb93959b47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eb93959b47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1.png"/><Relationship Id="rId3" Type="http://schemas.openxmlformats.org/officeDocument/2006/relationships/image" Target="../media/image6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t"/>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rgbClr val="90C4F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40.png"/><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24.png"/><Relationship Id="rId5"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17.png"/><Relationship Id="rId5" Type="http://schemas.openxmlformats.org/officeDocument/2006/relationships/image" Target="../media/image21.png"/><Relationship Id="rId6" Type="http://schemas.openxmlformats.org/officeDocument/2006/relationships/image" Target="../media/image23.png"/><Relationship Id="rId7"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33.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5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6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43.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53.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4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51.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5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5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47.png"/><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49.png"/><Relationship Id="rId4" Type="http://schemas.openxmlformats.org/officeDocument/2006/relationships/image" Target="../media/image45.png"/><Relationship Id="rId5" Type="http://schemas.openxmlformats.org/officeDocument/2006/relationships/image" Target="../media/image5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56.png"/><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56.png"/><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62.png"/><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61.png"/><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6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6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 Id="rId3" Type="http://schemas.openxmlformats.org/officeDocument/2006/relationships/image" Target="../media/image6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image" Target="../media/image64.png"/><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25.png"/><Relationship Id="rId5" Type="http://schemas.openxmlformats.org/officeDocument/2006/relationships/image" Target="../media/image11.png"/><Relationship Id="rId6"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6.png"/><Relationship Id="rId6" Type="http://schemas.openxmlformats.org/officeDocument/2006/relationships/image" Target="../media/image5.png"/><Relationship Id="rId7" Type="http://schemas.openxmlformats.org/officeDocument/2006/relationships/image" Target="../media/image8.png"/><Relationship Id="rId8"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7" name="Shape 227"/>
        <p:cNvGrpSpPr/>
        <p:nvPr/>
      </p:nvGrpSpPr>
      <p:grpSpPr>
        <a:xfrm>
          <a:off x="0" y="0"/>
          <a:ext cx="0" cy="0"/>
          <a:chOff x="0" y="0"/>
          <a:chExt cx="0" cy="0"/>
        </a:xfrm>
      </p:grpSpPr>
      <p:sp>
        <p:nvSpPr>
          <p:cNvPr id="228" name="Google Shape;228;p17"/>
          <p:cNvSpPr txBox="1"/>
          <p:nvPr>
            <p:ph idx="4294967295" type="subTitle"/>
          </p:nvPr>
        </p:nvSpPr>
        <p:spPr>
          <a:xfrm>
            <a:off x="3777900" y="3869425"/>
            <a:ext cx="5366100" cy="92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1500">
                <a:solidFill>
                  <a:schemeClr val="dk1"/>
                </a:solidFill>
                <a:latin typeface="Montserrat"/>
                <a:ea typeface="Montserrat"/>
                <a:cs typeface="Montserrat"/>
                <a:sym typeface="Montserrat"/>
              </a:rPr>
              <a:t>Programmazione di dispositivi Mobili</a:t>
            </a:r>
            <a:r>
              <a:rPr b="1" lang="it" sz="1500">
                <a:solidFill>
                  <a:schemeClr val="dk1"/>
                </a:solidFill>
                <a:latin typeface="Montserrat"/>
                <a:ea typeface="Montserrat"/>
                <a:cs typeface="Montserrat"/>
                <a:sym typeface="Montserrat"/>
              </a:rPr>
              <a:t> - 19/07/2024</a:t>
            </a:r>
            <a:endParaRPr b="1" sz="1500">
              <a:solidFill>
                <a:schemeClr val="dk1"/>
              </a:solidFill>
              <a:latin typeface="Montserrat"/>
              <a:ea typeface="Montserrat"/>
              <a:cs typeface="Montserrat"/>
              <a:sym typeface="Montserrat"/>
            </a:endParaRPr>
          </a:p>
          <a:p>
            <a:pPr indent="0" lvl="0" marL="0" rtl="0" algn="l">
              <a:spcBef>
                <a:spcPts val="1600"/>
              </a:spcBef>
              <a:spcAft>
                <a:spcPts val="1600"/>
              </a:spcAft>
              <a:buNone/>
            </a:pPr>
            <a:r>
              <a:rPr b="1" lang="it" sz="1500">
                <a:solidFill>
                  <a:schemeClr val="dk1"/>
                </a:solidFill>
                <a:latin typeface="Montserrat"/>
                <a:ea typeface="Montserrat"/>
                <a:cs typeface="Montserrat"/>
                <a:sym typeface="Montserrat"/>
              </a:rPr>
              <a:t>studenti: Michele Metta e Pietro Sangermano </a:t>
            </a:r>
            <a:endParaRPr b="1" sz="1500">
              <a:solidFill>
                <a:schemeClr val="dk1"/>
              </a:solidFill>
              <a:latin typeface="Montserrat"/>
              <a:ea typeface="Montserrat"/>
              <a:cs typeface="Montserrat"/>
              <a:sym typeface="Montserrat"/>
            </a:endParaRPr>
          </a:p>
        </p:txBody>
      </p:sp>
      <p:pic>
        <p:nvPicPr>
          <p:cNvPr id="229" name="Google Shape;229;p17"/>
          <p:cNvPicPr preferRelativeResize="0"/>
          <p:nvPr/>
        </p:nvPicPr>
        <p:blipFill>
          <a:blip r:embed="rId4">
            <a:alphaModFix/>
          </a:blip>
          <a:stretch>
            <a:fillRect/>
          </a:stretch>
        </p:blipFill>
        <p:spPr>
          <a:xfrm>
            <a:off x="2884125" y="1262875"/>
            <a:ext cx="3375725" cy="21030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6"/>
          <p:cNvSpPr txBox="1"/>
          <p:nvPr>
            <p:ph type="title"/>
          </p:nvPr>
        </p:nvSpPr>
        <p:spPr>
          <a:xfrm>
            <a:off x="1052550" y="133975"/>
            <a:ext cx="70389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a:t>LoginViewModel</a:t>
            </a:r>
            <a:endParaRPr/>
          </a:p>
        </p:txBody>
      </p:sp>
      <p:pic>
        <p:nvPicPr>
          <p:cNvPr id="306" name="Google Shape;306;p26"/>
          <p:cNvPicPr preferRelativeResize="0"/>
          <p:nvPr/>
        </p:nvPicPr>
        <p:blipFill>
          <a:blip r:embed="rId3">
            <a:alphaModFix/>
          </a:blip>
          <a:stretch>
            <a:fillRect/>
          </a:stretch>
        </p:blipFill>
        <p:spPr>
          <a:xfrm>
            <a:off x="3836450" y="669175"/>
            <a:ext cx="1381125" cy="2028825"/>
          </a:xfrm>
          <a:prstGeom prst="rect">
            <a:avLst/>
          </a:prstGeom>
          <a:noFill/>
          <a:ln>
            <a:noFill/>
          </a:ln>
        </p:spPr>
      </p:pic>
      <p:sp>
        <p:nvSpPr>
          <p:cNvPr id="307" name="Google Shape;307;p26"/>
          <p:cNvSpPr txBox="1"/>
          <p:nvPr>
            <p:ph type="title"/>
          </p:nvPr>
        </p:nvSpPr>
        <p:spPr>
          <a:xfrm>
            <a:off x="517475" y="2757175"/>
            <a:ext cx="8496000" cy="220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it" sz="1000"/>
              <a:t>Contiene funzioni per:</a:t>
            </a:r>
            <a:endParaRPr b="1" sz="1000"/>
          </a:p>
          <a:p>
            <a:pPr indent="0" lvl="0" marL="0" rtl="0" algn="l">
              <a:spcBef>
                <a:spcPts val="0"/>
              </a:spcBef>
              <a:spcAft>
                <a:spcPts val="0"/>
              </a:spcAft>
              <a:buNone/>
            </a:pPr>
            <a:r>
              <a:t/>
            </a:r>
            <a:endParaRPr sz="1000"/>
          </a:p>
          <a:p>
            <a:pPr indent="-292100" lvl="0" marL="457200" rtl="0" algn="l">
              <a:spcBef>
                <a:spcPts val="0"/>
              </a:spcBef>
              <a:spcAft>
                <a:spcPts val="0"/>
              </a:spcAft>
              <a:buSzPts val="1000"/>
              <a:buAutoNum type="arabicParenR"/>
            </a:pPr>
            <a:r>
              <a:rPr lang="it" sz="1000"/>
              <a:t>La gestione degli eventi che riguardano l’inserimento dei caratteri da parte dell’utente nelle schermate di registrazione e login e la validazione di tutti i campi.</a:t>
            </a:r>
            <a:endParaRPr sz="1000"/>
          </a:p>
          <a:p>
            <a:pPr indent="-292100" lvl="0" marL="457200" rtl="0" algn="l">
              <a:spcBef>
                <a:spcPts val="0"/>
              </a:spcBef>
              <a:spcAft>
                <a:spcPts val="0"/>
              </a:spcAft>
              <a:buSzPts val="1000"/>
              <a:buAutoNum type="arabicParenR"/>
            </a:pPr>
            <a:r>
              <a:rPr lang="it" sz="1000"/>
              <a:t>Collegamento al servizio di </a:t>
            </a:r>
            <a:r>
              <a:rPr b="1" lang="it" sz="1000"/>
              <a:t>Firebase </a:t>
            </a:r>
            <a:r>
              <a:rPr lang="it" sz="1000"/>
              <a:t>per la </a:t>
            </a:r>
            <a:r>
              <a:rPr b="1" lang="it" sz="1000"/>
              <a:t>creazione di un nuovo utente</a:t>
            </a:r>
            <a:r>
              <a:rPr lang="it" sz="1000"/>
              <a:t>, per il </a:t>
            </a:r>
            <a:r>
              <a:rPr b="1" lang="it" sz="1000"/>
              <a:t>logout</a:t>
            </a:r>
            <a:r>
              <a:rPr lang="it" sz="1000"/>
              <a:t>, per la </a:t>
            </a:r>
            <a:r>
              <a:rPr b="1" lang="it" sz="1000"/>
              <a:t>session management </a:t>
            </a:r>
            <a:r>
              <a:rPr lang="it" sz="1000"/>
              <a:t>(un utente se non esegue il logout quando aprirà l’app la volta successiva si troverà direttamente nella schermata ‘Home’), </a:t>
            </a:r>
            <a:r>
              <a:rPr b="1" lang="it" sz="1000"/>
              <a:t>modifica password </a:t>
            </a:r>
            <a:r>
              <a:rPr lang="it" sz="1000"/>
              <a:t>(tramite e-mail).</a:t>
            </a:r>
            <a:endParaRPr sz="1000"/>
          </a:p>
          <a:p>
            <a:pPr indent="-292100" lvl="0" marL="457200" rtl="0" algn="l">
              <a:spcBef>
                <a:spcPts val="0"/>
              </a:spcBef>
              <a:spcAft>
                <a:spcPts val="0"/>
              </a:spcAft>
              <a:buSzPts val="1000"/>
              <a:buAutoNum type="arabicParenR"/>
            </a:pPr>
            <a:r>
              <a:rPr lang="it" sz="1000"/>
              <a:t>Aggiungere e sottrarre points agli utenti.</a:t>
            </a:r>
            <a:endParaRPr sz="1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7"/>
          <p:cNvSpPr txBox="1"/>
          <p:nvPr>
            <p:ph type="title"/>
          </p:nvPr>
        </p:nvSpPr>
        <p:spPr>
          <a:xfrm>
            <a:off x="812625" y="165775"/>
            <a:ext cx="7109400" cy="4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a:t>Friends 1 - Richieste di amicizia</a:t>
            </a:r>
            <a:endParaRPr/>
          </a:p>
        </p:txBody>
      </p:sp>
      <p:sp>
        <p:nvSpPr>
          <p:cNvPr id="313" name="Google Shape;313;p27"/>
          <p:cNvSpPr txBox="1"/>
          <p:nvPr>
            <p:ph type="title"/>
          </p:nvPr>
        </p:nvSpPr>
        <p:spPr>
          <a:xfrm>
            <a:off x="6567225" y="552600"/>
            <a:ext cx="2508900" cy="33090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SzPts val="900"/>
              <a:buChar char="●"/>
            </a:pPr>
            <a:r>
              <a:rPr lang="it" sz="900"/>
              <a:t>Nella sezione ‘Friends’ l’utente potrà visualizzare la sua lista amici, visualizzare le richieste d’amicizia ricevute oppure inviare una richiesta d’amicizia ad un qualche utente eseguendo una ricerca per email o per nickname.</a:t>
            </a:r>
            <a:endParaRPr sz="900"/>
          </a:p>
          <a:p>
            <a:pPr indent="0" lvl="0" marL="0" rtl="0" algn="l">
              <a:spcBef>
                <a:spcPts val="0"/>
              </a:spcBef>
              <a:spcAft>
                <a:spcPts val="0"/>
              </a:spcAft>
              <a:buNone/>
            </a:pPr>
            <a:r>
              <a:t/>
            </a:r>
            <a:endParaRPr sz="900"/>
          </a:p>
          <a:p>
            <a:pPr indent="-285750" lvl="0" marL="457200" rtl="0" algn="l">
              <a:spcBef>
                <a:spcPts val="0"/>
              </a:spcBef>
              <a:spcAft>
                <a:spcPts val="0"/>
              </a:spcAft>
              <a:buSzPts val="900"/>
              <a:buChar char="●"/>
            </a:pPr>
            <a:r>
              <a:rPr lang="it" sz="900"/>
              <a:t>E’ stata utilizzata la </a:t>
            </a:r>
            <a:r>
              <a:rPr b="1" lang="it" sz="900"/>
              <a:t>‘ScrollableTabRow’ </a:t>
            </a:r>
            <a:r>
              <a:rPr lang="it" sz="900"/>
              <a:t>nel composable principale di Friends in modo tale da rendere scrollabili i </a:t>
            </a:r>
            <a:r>
              <a:rPr b="1" lang="it" sz="900"/>
              <a:t>‘TabItems’ </a:t>
            </a:r>
            <a:r>
              <a:rPr lang="it" sz="900"/>
              <a:t>poiché</a:t>
            </a:r>
            <a:r>
              <a:rPr lang="it" sz="900"/>
              <a:t> data la loro quantità (5) il testo al loro interno sarebbe stato schiacciato</a:t>
            </a:r>
            <a:endParaRPr sz="900"/>
          </a:p>
          <a:p>
            <a:pPr indent="0" lvl="0" marL="457200" rtl="0" algn="l">
              <a:spcBef>
                <a:spcPts val="0"/>
              </a:spcBef>
              <a:spcAft>
                <a:spcPts val="0"/>
              </a:spcAft>
              <a:buNone/>
            </a:pPr>
            <a:r>
              <a:t/>
            </a:r>
            <a:endParaRPr sz="900"/>
          </a:p>
          <a:p>
            <a:pPr indent="-285750" lvl="0" marL="457200" rtl="0" algn="l">
              <a:spcBef>
                <a:spcPts val="0"/>
              </a:spcBef>
              <a:spcAft>
                <a:spcPts val="0"/>
              </a:spcAft>
              <a:buSzPts val="900"/>
              <a:buChar char="●"/>
            </a:pPr>
            <a:r>
              <a:rPr lang="it" sz="900"/>
              <a:t>La richiesta di un utente potrà essere eseguita sia per email che per nickname. </a:t>
            </a:r>
            <a:endParaRPr sz="900"/>
          </a:p>
          <a:p>
            <a:pPr indent="0" lvl="0" marL="0" rtl="0" algn="l">
              <a:spcBef>
                <a:spcPts val="0"/>
              </a:spcBef>
              <a:spcAft>
                <a:spcPts val="0"/>
              </a:spcAft>
              <a:buNone/>
            </a:pPr>
            <a:r>
              <a:t/>
            </a:r>
            <a:endParaRPr sz="900"/>
          </a:p>
          <a:p>
            <a:pPr indent="-285750" lvl="0" marL="457200" rtl="0" algn="l">
              <a:spcBef>
                <a:spcPts val="0"/>
              </a:spcBef>
              <a:spcAft>
                <a:spcPts val="0"/>
              </a:spcAft>
              <a:buSzPts val="900"/>
              <a:buChar char="●"/>
            </a:pPr>
            <a:r>
              <a:rPr lang="it" sz="900"/>
              <a:t>Una volta inviata una richiesta ad un utente, il nickname di quest’ultimo </a:t>
            </a:r>
            <a:r>
              <a:rPr lang="it" sz="900"/>
              <a:t>apparirà</a:t>
            </a:r>
            <a:r>
              <a:rPr lang="it" sz="900"/>
              <a:t> in basso. </a:t>
            </a:r>
            <a:endParaRPr sz="900"/>
          </a:p>
          <a:p>
            <a:pPr indent="0" lvl="0" marL="457200" rtl="0" algn="l">
              <a:spcBef>
                <a:spcPts val="0"/>
              </a:spcBef>
              <a:spcAft>
                <a:spcPts val="0"/>
              </a:spcAft>
              <a:buNone/>
            </a:pPr>
            <a:r>
              <a:rPr lang="it" sz="900"/>
              <a:t>(Utilizzo della MutableStateFlow&lt;List&lt;User&gt;).</a:t>
            </a:r>
            <a:endParaRPr sz="900"/>
          </a:p>
          <a:p>
            <a:pPr indent="0" lvl="0" marL="457200" rtl="0" algn="l">
              <a:spcBef>
                <a:spcPts val="0"/>
              </a:spcBef>
              <a:spcAft>
                <a:spcPts val="0"/>
              </a:spcAft>
              <a:buNone/>
            </a:pPr>
            <a:r>
              <a:t/>
            </a:r>
            <a:endParaRPr sz="900"/>
          </a:p>
          <a:p>
            <a:pPr indent="0" lvl="0" marL="457200" rtl="0" algn="l">
              <a:spcBef>
                <a:spcPts val="0"/>
              </a:spcBef>
              <a:spcAft>
                <a:spcPts val="0"/>
              </a:spcAft>
              <a:buNone/>
            </a:pPr>
            <a:r>
              <a:t/>
            </a:r>
            <a:endParaRPr sz="9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p:txBody>
      </p:sp>
      <p:pic>
        <p:nvPicPr>
          <p:cNvPr id="314" name="Google Shape;314;p27"/>
          <p:cNvPicPr preferRelativeResize="0"/>
          <p:nvPr/>
        </p:nvPicPr>
        <p:blipFill>
          <a:blip r:embed="rId3">
            <a:alphaModFix/>
          </a:blip>
          <a:stretch>
            <a:fillRect/>
          </a:stretch>
        </p:blipFill>
        <p:spPr>
          <a:xfrm>
            <a:off x="73675" y="1269800"/>
            <a:ext cx="6493549" cy="3122724"/>
          </a:xfrm>
          <a:prstGeom prst="rect">
            <a:avLst/>
          </a:prstGeom>
          <a:noFill/>
          <a:ln>
            <a:noFill/>
          </a:ln>
        </p:spPr>
      </p:pic>
      <p:sp>
        <p:nvSpPr>
          <p:cNvPr id="315" name="Google Shape;315;p27"/>
          <p:cNvSpPr txBox="1"/>
          <p:nvPr>
            <p:ph type="title"/>
          </p:nvPr>
        </p:nvSpPr>
        <p:spPr>
          <a:xfrm>
            <a:off x="173175" y="4447625"/>
            <a:ext cx="8903100" cy="6297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it" sz="1000"/>
              <a:t>Per motivi di efficienza </a:t>
            </a:r>
            <a:r>
              <a:rPr b="1" lang="it" sz="1000"/>
              <a:t>mentre l’utente digita</a:t>
            </a:r>
            <a:r>
              <a:rPr lang="it" sz="1000"/>
              <a:t> l’email (o nickname) nella barra di ricerca, automaticamente verrà eseguita una query </a:t>
            </a:r>
            <a:r>
              <a:rPr b="1" lang="it" sz="1000"/>
              <a:t>(richiamata tramite l’HandleFriendsViewModel) </a:t>
            </a:r>
            <a:r>
              <a:rPr lang="it" sz="1000"/>
              <a:t>che filtrerà gli utente presenti nel DB e automaticamente, sempre rispettando il pattern architetturale MVVM, verranno mostrati subito sotto la barra di ricerca le e-mails degli utenti già registrati nel DB.</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900"/>
          </a:p>
          <a:p>
            <a:pPr indent="0" lvl="0" marL="457200" rtl="0" algn="l">
              <a:spcBef>
                <a:spcPts val="0"/>
              </a:spcBef>
              <a:spcAft>
                <a:spcPts val="0"/>
              </a:spcAft>
              <a:buNone/>
            </a:pPr>
            <a:r>
              <a:t/>
            </a:r>
            <a:endParaRPr sz="900"/>
          </a:p>
          <a:p>
            <a:pPr indent="0" lvl="0" marL="457200" rtl="0" algn="l">
              <a:spcBef>
                <a:spcPts val="0"/>
              </a:spcBef>
              <a:spcAft>
                <a:spcPts val="0"/>
              </a:spcAft>
              <a:buNone/>
            </a:pPr>
            <a:r>
              <a:t/>
            </a:r>
            <a:endParaRPr sz="900"/>
          </a:p>
          <a:p>
            <a:pPr indent="-292100" lvl="0" marL="457200" rtl="0" algn="l">
              <a:spcBef>
                <a:spcPts val="0"/>
              </a:spcBef>
              <a:spcAft>
                <a:spcPts val="0"/>
              </a:spcAft>
              <a:buSzPts val="1000"/>
              <a:buChar char="●"/>
            </a:pPr>
            <a:r>
              <a:rPr lang="it" sz="1000"/>
              <a:t>Per motivi di efficienza mentre l’utente digita il l’email nella barra di ricerca automaticamente verrà </a:t>
            </a:r>
            <a:endParaRPr sz="1000"/>
          </a:p>
          <a:p>
            <a:pPr indent="0" lvl="0" marL="0" rtl="0" algn="l">
              <a:spcBef>
                <a:spcPts val="0"/>
              </a:spcBef>
              <a:spcAft>
                <a:spcPts val="0"/>
              </a:spcAft>
              <a:buNone/>
            </a:pPr>
            <a:r>
              <a:t/>
            </a:r>
            <a:endParaRPr sz="1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8"/>
          <p:cNvSpPr txBox="1"/>
          <p:nvPr>
            <p:ph type="title"/>
          </p:nvPr>
        </p:nvSpPr>
        <p:spPr>
          <a:xfrm>
            <a:off x="810050" y="102750"/>
            <a:ext cx="8132100" cy="50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a:t>Friends 1 </a:t>
            </a:r>
            <a:r>
              <a:rPr lang="it"/>
              <a:t>- tabella - dao - repository - ViewModel</a:t>
            </a:r>
            <a:endParaRPr/>
          </a:p>
        </p:txBody>
      </p:sp>
      <p:pic>
        <p:nvPicPr>
          <p:cNvPr id="321" name="Google Shape;321;p28"/>
          <p:cNvPicPr preferRelativeResize="0"/>
          <p:nvPr/>
        </p:nvPicPr>
        <p:blipFill>
          <a:blip r:embed="rId3">
            <a:alphaModFix/>
          </a:blip>
          <a:stretch>
            <a:fillRect/>
          </a:stretch>
        </p:blipFill>
        <p:spPr>
          <a:xfrm>
            <a:off x="4611650" y="1646700"/>
            <a:ext cx="4443201" cy="2773250"/>
          </a:xfrm>
          <a:prstGeom prst="rect">
            <a:avLst/>
          </a:prstGeom>
          <a:noFill/>
          <a:ln>
            <a:noFill/>
          </a:ln>
        </p:spPr>
      </p:pic>
      <p:pic>
        <p:nvPicPr>
          <p:cNvPr id="322" name="Google Shape;322;p28"/>
          <p:cNvPicPr preferRelativeResize="0"/>
          <p:nvPr/>
        </p:nvPicPr>
        <p:blipFill>
          <a:blip r:embed="rId4">
            <a:alphaModFix/>
          </a:blip>
          <a:stretch>
            <a:fillRect/>
          </a:stretch>
        </p:blipFill>
        <p:spPr>
          <a:xfrm>
            <a:off x="283125" y="1711525"/>
            <a:ext cx="3855400" cy="1843300"/>
          </a:xfrm>
          <a:prstGeom prst="rect">
            <a:avLst/>
          </a:prstGeom>
          <a:noFill/>
          <a:ln>
            <a:noFill/>
          </a:ln>
        </p:spPr>
      </p:pic>
      <p:cxnSp>
        <p:nvCxnSpPr>
          <p:cNvPr id="323" name="Google Shape;323;p28"/>
          <p:cNvCxnSpPr/>
          <p:nvPr/>
        </p:nvCxnSpPr>
        <p:spPr>
          <a:xfrm flipH="1">
            <a:off x="1242675" y="1234750"/>
            <a:ext cx="188700" cy="393300"/>
          </a:xfrm>
          <a:prstGeom prst="straightConnector1">
            <a:avLst/>
          </a:prstGeom>
          <a:noFill/>
          <a:ln cap="flat" cmpd="sng" w="9525">
            <a:solidFill>
              <a:srgbClr val="FF0000"/>
            </a:solidFill>
            <a:prstDash val="solid"/>
            <a:round/>
            <a:headEnd len="med" w="med" type="none"/>
            <a:tailEnd len="med" w="med" type="triangle"/>
          </a:ln>
        </p:spPr>
      </p:cxnSp>
      <p:cxnSp>
        <p:nvCxnSpPr>
          <p:cNvPr id="324" name="Google Shape;324;p28"/>
          <p:cNvCxnSpPr/>
          <p:nvPr/>
        </p:nvCxnSpPr>
        <p:spPr>
          <a:xfrm>
            <a:off x="3484050" y="1226900"/>
            <a:ext cx="1006800" cy="511200"/>
          </a:xfrm>
          <a:prstGeom prst="straightConnector1">
            <a:avLst/>
          </a:prstGeom>
          <a:noFill/>
          <a:ln cap="flat" cmpd="sng" w="9525">
            <a:solidFill>
              <a:srgbClr val="FF0000"/>
            </a:solidFill>
            <a:prstDash val="solid"/>
            <a:round/>
            <a:headEnd len="med" w="med" type="none"/>
            <a:tailEnd len="med" w="med" type="triangle"/>
          </a:ln>
        </p:spPr>
      </p:cxnSp>
      <p:sp>
        <p:nvSpPr>
          <p:cNvPr id="325" name="Google Shape;325;p28"/>
          <p:cNvSpPr txBox="1"/>
          <p:nvPr>
            <p:ph type="title"/>
          </p:nvPr>
        </p:nvSpPr>
        <p:spPr>
          <a:xfrm>
            <a:off x="283125" y="3607050"/>
            <a:ext cx="4254600" cy="12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000"/>
              <a:t>     Pattern </a:t>
            </a:r>
            <a:r>
              <a:rPr b="1" lang="it" sz="1000"/>
              <a:t>MVVM</a:t>
            </a:r>
            <a:r>
              <a:rPr lang="it" sz="1000"/>
              <a:t>:</a:t>
            </a:r>
            <a:endParaRPr sz="1000"/>
          </a:p>
          <a:p>
            <a:pPr indent="-292100" lvl="0" marL="457200" rtl="0" algn="l">
              <a:spcBef>
                <a:spcPts val="0"/>
              </a:spcBef>
              <a:spcAft>
                <a:spcPts val="0"/>
              </a:spcAft>
              <a:buSzPts val="1000"/>
              <a:buChar char="●"/>
            </a:pPr>
            <a:r>
              <a:rPr lang="it" sz="1000"/>
              <a:t>Il </a:t>
            </a:r>
            <a:r>
              <a:rPr b="1" lang="it" sz="1000"/>
              <a:t>Dao </a:t>
            </a:r>
            <a:r>
              <a:rPr lang="it" sz="1000"/>
              <a:t>esegue le queries nel DB utilizzando l’istanza della tabella Friends e restituisce gli eventuali flows.</a:t>
            </a:r>
            <a:endParaRPr sz="1000"/>
          </a:p>
          <a:p>
            <a:pPr indent="-292100" lvl="0" marL="457200" rtl="0" algn="l">
              <a:spcBef>
                <a:spcPts val="0"/>
              </a:spcBef>
              <a:spcAft>
                <a:spcPts val="0"/>
              </a:spcAft>
              <a:buSzPts val="1000"/>
              <a:buChar char="●"/>
            </a:pPr>
            <a:r>
              <a:rPr lang="it" sz="1000"/>
              <a:t>Il </a:t>
            </a:r>
            <a:r>
              <a:rPr b="1" lang="it" sz="1000"/>
              <a:t>Repository </a:t>
            </a:r>
            <a:r>
              <a:rPr lang="it" sz="1000"/>
              <a:t>invoca i metodi del Dao all’interno delle coroutines e quando serve aggiorna i flows.</a:t>
            </a:r>
            <a:endParaRPr sz="1000"/>
          </a:p>
          <a:p>
            <a:pPr indent="-292100" lvl="0" marL="457200" rtl="0" algn="l">
              <a:spcBef>
                <a:spcPts val="0"/>
              </a:spcBef>
              <a:spcAft>
                <a:spcPts val="0"/>
              </a:spcAft>
              <a:buSzPts val="1000"/>
              <a:buChar char="●"/>
            </a:pPr>
            <a:r>
              <a:rPr lang="it" sz="1000"/>
              <a:t>Il </a:t>
            </a:r>
            <a:r>
              <a:rPr b="1" lang="it" sz="1000"/>
              <a:t>viewModel </a:t>
            </a:r>
            <a:r>
              <a:rPr lang="it" sz="1000"/>
              <a:t>invoca i metodi del repository e si registra ai flows del repository.</a:t>
            </a:r>
            <a:endParaRPr sz="1000"/>
          </a:p>
          <a:p>
            <a:pPr indent="-292100" lvl="0" marL="457200" rtl="0" algn="l">
              <a:spcBef>
                <a:spcPts val="0"/>
              </a:spcBef>
              <a:spcAft>
                <a:spcPts val="0"/>
              </a:spcAft>
              <a:buSzPts val="1000"/>
              <a:buChar char="●"/>
            </a:pPr>
            <a:r>
              <a:rPr lang="it" sz="1000"/>
              <a:t>Il </a:t>
            </a:r>
            <a:r>
              <a:rPr b="1" lang="it" sz="1000"/>
              <a:t>composable </a:t>
            </a:r>
            <a:r>
              <a:rPr lang="it" sz="1000"/>
              <a:t>si registra ai flows del viewModel per catturare gli aggiornamenti e mostrarli sull’interfaccia .</a:t>
            </a:r>
            <a:endParaRPr sz="1000"/>
          </a:p>
        </p:txBody>
      </p:sp>
      <p:pic>
        <p:nvPicPr>
          <p:cNvPr id="326" name="Google Shape;326;p28"/>
          <p:cNvPicPr preferRelativeResize="0"/>
          <p:nvPr/>
        </p:nvPicPr>
        <p:blipFill>
          <a:blip r:embed="rId5">
            <a:alphaModFix/>
          </a:blip>
          <a:stretch>
            <a:fillRect/>
          </a:stretch>
        </p:blipFill>
        <p:spPr>
          <a:xfrm>
            <a:off x="1179700" y="727175"/>
            <a:ext cx="7964301" cy="468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29"/>
          <p:cNvPicPr preferRelativeResize="0"/>
          <p:nvPr/>
        </p:nvPicPr>
        <p:blipFill>
          <a:blip r:embed="rId3">
            <a:alphaModFix/>
          </a:blip>
          <a:stretch>
            <a:fillRect/>
          </a:stretch>
        </p:blipFill>
        <p:spPr>
          <a:xfrm>
            <a:off x="2852250" y="558350"/>
            <a:ext cx="2984000" cy="413875"/>
          </a:xfrm>
          <a:prstGeom prst="rect">
            <a:avLst/>
          </a:prstGeom>
          <a:noFill/>
          <a:ln>
            <a:noFill/>
          </a:ln>
        </p:spPr>
      </p:pic>
      <p:pic>
        <p:nvPicPr>
          <p:cNvPr id="332" name="Google Shape;332;p29"/>
          <p:cNvPicPr preferRelativeResize="0"/>
          <p:nvPr/>
        </p:nvPicPr>
        <p:blipFill>
          <a:blip r:embed="rId4">
            <a:alphaModFix/>
          </a:blip>
          <a:stretch>
            <a:fillRect/>
          </a:stretch>
        </p:blipFill>
        <p:spPr>
          <a:xfrm>
            <a:off x="289454" y="2571750"/>
            <a:ext cx="4039070" cy="2485250"/>
          </a:xfrm>
          <a:prstGeom prst="rect">
            <a:avLst/>
          </a:prstGeom>
          <a:noFill/>
          <a:ln>
            <a:noFill/>
          </a:ln>
        </p:spPr>
      </p:pic>
      <p:pic>
        <p:nvPicPr>
          <p:cNvPr id="333" name="Google Shape;333;p29"/>
          <p:cNvPicPr preferRelativeResize="0"/>
          <p:nvPr/>
        </p:nvPicPr>
        <p:blipFill>
          <a:blip r:embed="rId5">
            <a:alphaModFix/>
          </a:blip>
          <a:stretch>
            <a:fillRect/>
          </a:stretch>
        </p:blipFill>
        <p:spPr>
          <a:xfrm>
            <a:off x="1076450" y="1093684"/>
            <a:ext cx="2984000" cy="1425951"/>
          </a:xfrm>
          <a:prstGeom prst="rect">
            <a:avLst/>
          </a:prstGeom>
          <a:noFill/>
          <a:ln>
            <a:noFill/>
          </a:ln>
        </p:spPr>
      </p:pic>
      <p:sp>
        <p:nvSpPr>
          <p:cNvPr id="334" name="Google Shape;334;p29"/>
          <p:cNvSpPr txBox="1"/>
          <p:nvPr>
            <p:ph type="title"/>
          </p:nvPr>
        </p:nvSpPr>
        <p:spPr>
          <a:xfrm>
            <a:off x="629150" y="55550"/>
            <a:ext cx="8132100" cy="50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a:t>Friends - repository - ViewModel</a:t>
            </a:r>
            <a:endParaRPr/>
          </a:p>
        </p:txBody>
      </p:sp>
      <p:pic>
        <p:nvPicPr>
          <p:cNvPr id="335" name="Google Shape;335;p29"/>
          <p:cNvPicPr preferRelativeResize="0"/>
          <p:nvPr/>
        </p:nvPicPr>
        <p:blipFill>
          <a:blip r:embed="rId6">
            <a:alphaModFix/>
          </a:blip>
          <a:stretch>
            <a:fillRect/>
          </a:stretch>
        </p:blipFill>
        <p:spPr>
          <a:xfrm>
            <a:off x="5102225" y="1083088"/>
            <a:ext cx="3389858" cy="1447125"/>
          </a:xfrm>
          <a:prstGeom prst="rect">
            <a:avLst/>
          </a:prstGeom>
          <a:noFill/>
          <a:ln>
            <a:noFill/>
          </a:ln>
        </p:spPr>
      </p:pic>
      <p:pic>
        <p:nvPicPr>
          <p:cNvPr id="336" name="Google Shape;336;p29"/>
          <p:cNvPicPr preferRelativeResize="0"/>
          <p:nvPr/>
        </p:nvPicPr>
        <p:blipFill>
          <a:blip r:embed="rId7">
            <a:alphaModFix/>
          </a:blip>
          <a:stretch>
            <a:fillRect/>
          </a:stretch>
        </p:blipFill>
        <p:spPr>
          <a:xfrm>
            <a:off x="5102225" y="2641100"/>
            <a:ext cx="3389850" cy="2242182"/>
          </a:xfrm>
          <a:prstGeom prst="rect">
            <a:avLst/>
          </a:prstGeom>
          <a:noFill/>
          <a:ln>
            <a:noFill/>
          </a:ln>
        </p:spPr>
      </p:pic>
      <p:cxnSp>
        <p:nvCxnSpPr>
          <p:cNvPr id="337" name="Google Shape;337;p29"/>
          <p:cNvCxnSpPr/>
          <p:nvPr/>
        </p:nvCxnSpPr>
        <p:spPr>
          <a:xfrm flipH="1">
            <a:off x="2907300" y="972450"/>
            <a:ext cx="408900" cy="254700"/>
          </a:xfrm>
          <a:prstGeom prst="straightConnector1">
            <a:avLst/>
          </a:prstGeom>
          <a:noFill/>
          <a:ln cap="flat" cmpd="sng" w="9525">
            <a:solidFill>
              <a:srgbClr val="FF0000"/>
            </a:solidFill>
            <a:prstDash val="solid"/>
            <a:round/>
            <a:headEnd len="med" w="med" type="none"/>
            <a:tailEnd len="med" w="med" type="triangle"/>
          </a:ln>
        </p:spPr>
      </p:cxnSp>
      <p:cxnSp>
        <p:nvCxnSpPr>
          <p:cNvPr id="338" name="Google Shape;338;p29"/>
          <p:cNvCxnSpPr/>
          <p:nvPr/>
        </p:nvCxnSpPr>
        <p:spPr>
          <a:xfrm>
            <a:off x="5453750" y="972450"/>
            <a:ext cx="185100" cy="246600"/>
          </a:xfrm>
          <a:prstGeom prst="straightConnector1">
            <a:avLst/>
          </a:prstGeom>
          <a:noFill/>
          <a:ln cap="flat" cmpd="sng" w="9525">
            <a:solidFill>
              <a:srgbClr val="FF0000"/>
            </a:solidFill>
            <a:prstDash val="solid"/>
            <a:round/>
            <a:headEnd len="med" w="med" type="none"/>
            <a:tailEnd len="med" w="med" type="triangle"/>
          </a:ln>
        </p:spPr>
      </p:cxnSp>
      <p:cxnSp>
        <p:nvCxnSpPr>
          <p:cNvPr id="339" name="Google Shape;339;p29"/>
          <p:cNvCxnSpPr/>
          <p:nvPr/>
        </p:nvCxnSpPr>
        <p:spPr>
          <a:xfrm flipH="1">
            <a:off x="3484075" y="1031725"/>
            <a:ext cx="163200" cy="1595100"/>
          </a:xfrm>
          <a:prstGeom prst="straightConnector1">
            <a:avLst/>
          </a:prstGeom>
          <a:noFill/>
          <a:ln cap="flat" cmpd="sng" w="9525">
            <a:solidFill>
              <a:srgbClr val="FF0000"/>
            </a:solidFill>
            <a:prstDash val="solid"/>
            <a:round/>
            <a:headEnd len="med" w="med" type="none"/>
            <a:tailEnd len="med" w="med" type="triangle"/>
          </a:ln>
        </p:spPr>
      </p:cxnSp>
      <p:cxnSp>
        <p:nvCxnSpPr>
          <p:cNvPr id="340" name="Google Shape;340;p29"/>
          <p:cNvCxnSpPr/>
          <p:nvPr/>
        </p:nvCxnSpPr>
        <p:spPr>
          <a:xfrm>
            <a:off x="5068825" y="1009088"/>
            <a:ext cx="208500" cy="16650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0"/>
          <p:cNvSpPr txBox="1"/>
          <p:nvPr>
            <p:ph type="title"/>
          </p:nvPr>
        </p:nvSpPr>
        <p:spPr>
          <a:xfrm>
            <a:off x="812625" y="165775"/>
            <a:ext cx="7109400" cy="4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a:t>Friends 2 - scambi carte tramite amici</a:t>
            </a:r>
            <a:endParaRPr/>
          </a:p>
        </p:txBody>
      </p:sp>
      <p:pic>
        <p:nvPicPr>
          <p:cNvPr id="346" name="Google Shape;346;p30"/>
          <p:cNvPicPr preferRelativeResize="0"/>
          <p:nvPr/>
        </p:nvPicPr>
        <p:blipFill>
          <a:blip r:embed="rId3">
            <a:alphaModFix/>
          </a:blip>
          <a:stretch>
            <a:fillRect/>
          </a:stretch>
        </p:blipFill>
        <p:spPr>
          <a:xfrm>
            <a:off x="94450" y="952525"/>
            <a:ext cx="5787400" cy="3802101"/>
          </a:xfrm>
          <a:prstGeom prst="rect">
            <a:avLst/>
          </a:prstGeom>
          <a:noFill/>
          <a:ln>
            <a:noFill/>
          </a:ln>
        </p:spPr>
      </p:pic>
      <p:sp>
        <p:nvSpPr>
          <p:cNvPr id="347" name="Google Shape;347;p30"/>
          <p:cNvSpPr txBox="1"/>
          <p:nvPr>
            <p:ph type="title"/>
          </p:nvPr>
        </p:nvSpPr>
        <p:spPr>
          <a:xfrm>
            <a:off x="6061350" y="952525"/>
            <a:ext cx="3015000" cy="40383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it" sz="1000"/>
              <a:t>Nella sezione ‘Friends’ l’utente potrà inviare un offerta di scambio ad un altro giocatore selezionando prima la carta che vuole richiedere al suo amico e poi selezionando, qualora lo volesse, le sue carte e i points da offrire all’amico.</a:t>
            </a:r>
            <a:endParaRPr sz="1000"/>
          </a:p>
          <a:p>
            <a:pPr indent="0" lvl="0" marL="457200" rtl="0" algn="l">
              <a:spcBef>
                <a:spcPts val="0"/>
              </a:spcBef>
              <a:spcAft>
                <a:spcPts val="0"/>
              </a:spcAft>
              <a:buNone/>
            </a:pPr>
            <a:r>
              <a:t/>
            </a:r>
            <a:endParaRPr sz="1000"/>
          </a:p>
          <a:p>
            <a:pPr indent="-292100" lvl="0" marL="457200" rtl="0" algn="l">
              <a:spcBef>
                <a:spcPts val="0"/>
              </a:spcBef>
              <a:spcAft>
                <a:spcPts val="0"/>
              </a:spcAft>
              <a:buSzPts val="1000"/>
              <a:buChar char="●"/>
            </a:pPr>
            <a:r>
              <a:rPr lang="it" sz="1000"/>
              <a:t>La carta richiesta sarà 1 mentre le carte che il giocatore corrente potrà offrire potranno essere maggiori o uguale a 0.</a:t>
            </a:r>
            <a:endParaRPr sz="1000"/>
          </a:p>
          <a:p>
            <a:pPr indent="0" lvl="0" marL="457200" rtl="0" algn="l">
              <a:spcBef>
                <a:spcPts val="0"/>
              </a:spcBef>
              <a:spcAft>
                <a:spcPts val="0"/>
              </a:spcAft>
              <a:buNone/>
            </a:pPr>
            <a:r>
              <a:t/>
            </a:r>
            <a:endParaRPr sz="1000"/>
          </a:p>
          <a:p>
            <a:pPr indent="-292100" lvl="0" marL="457200" rtl="0" algn="l">
              <a:spcBef>
                <a:spcPts val="0"/>
              </a:spcBef>
              <a:spcAft>
                <a:spcPts val="0"/>
              </a:spcAft>
              <a:buSzPts val="1000"/>
              <a:buChar char="●"/>
            </a:pPr>
            <a:r>
              <a:rPr lang="it" sz="1000"/>
              <a:t>nell’offerta potranno essere inseriti un certo quantitativo di points (anche 0).</a:t>
            </a:r>
            <a:endParaRPr sz="1000"/>
          </a:p>
          <a:p>
            <a:pPr indent="0" lvl="0" marL="457200" rtl="0" algn="l">
              <a:spcBef>
                <a:spcPts val="0"/>
              </a:spcBef>
              <a:spcAft>
                <a:spcPts val="0"/>
              </a:spcAft>
              <a:buNone/>
            </a:pPr>
            <a:r>
              <a:t/>
            </a:r>
            <a:endParaRPr sz="1000"/>
          </a:p>
          <a:p>
            <a:pPr indent="0" lvl="0" marL="457200" rtl="0" algn="l">
              <a:spcBef>
                <a:spcPts val="0"/>
              </a:spcBef>
              <a:spcAft>
                <a:spcPts val="0"/>
              </a:spcAft>
              <a:buNone/>
            </a:pPr>
            <a:r>
              <a:t/>
            </a:r>
            <a:endParaRPr sz="1000"/>
          </a:p>
          <a:p>
            <a:pPr indent="-292100" lvl="0" marL="457200" rtl="0" algn="l">
              <a:spcBef>
                <a:spcPts val="0"/>
              </a:spcBef>
              <a:spcAft>
                <a:spcPts val="0"/>
              </a:spcAft>
              <a:buSzPts val="1000"/>
              <a:buChar char="●"/>
            </a:pPr>
            <a:r>
              <a:rPr lang="it" sz="1000"/>
              <a:t>Una volta preparato l’offerta l’utente potrà cliccare su ‘Send Offer’ in modo tale da inviare l’offerta all’amico.</a:t>
            </a:r>
            <a:endParaRPr sz="1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1"/>
          <p:cNvSpPr txBox="1"/>
          <p:nvPr>
            <p:ph type="title"/>
          </p:nvPr>
        </p:nvSpPr>
        <p:spPr>
          <a:xfrm>
            <a:off x="804750" y="0"/>
            <a:ext cx="8239500" cy="24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a:t>Friends 3 - visualizzazione offerte inviate/ricevute</a:t>
            </a:r>
            <a:endParaRPr/>
          </a:p>
        </p:txBody>
      </p:sp>
      <p:sp>
        <p:nvSpPr>
          <p:cNvPr id="353" name="Google Shape;353;p31"/>
          <p:cNvSpPr txBox="1"/>
          <p:nvPr>
            <p:ph type="title"/>
          </p:nvPr>
        </p:nvSpPr>
        <p:spPr>
          <a:xfrm>
            <a:off x="5620525" y="1385450"/>
            <a:ext cx="3589500" cy="15429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it" sz="1000"/>
              <a:t>Sempre nella sezione ‘Friends’ l’utente potrà </a:t>
            </a:r>
            <a:r>
              <a:rPr b="1" lang="it" sz="1000"/>
              <a:t>visualizzare le offerte di scambio carte che ha ricevuto </a:t>
            </a:r>
            <a:r>
              <a:rPr lang="it" sz="1000"/>
              <a:t>(come mostrato nelle prime quattro schermate a sinistra) oppure </a:t>
            </a:r>
            <a:r>
              <a:rPr b="1" lang="it" sz="1000"/>
              <a:t>visualizzare le richieste di scambio che egli stesso ha inviato ad un qualche suo amico </a:t>
            </a:r>
            <a:r>
              <a:rPr lang="it" sz="1000"/>
              <a:t>(come mostrato nelle successive 4 schermate).</a:t>
            </a:r>
            <a:endParaRPr sz="1000"/>
          </a:p>
          <a:p>
            <a:pPr indent="0" lvl="0" marL="457200" rtl="0" algn="l">
              <a:spcBef>
                <a:spcPts val="0"/>
              </a:spcBef>
              <a:spcAft>
                <a:spcPts val="0"/>
              </a:spcAft>
              <a:buNone/>
            </a:pPr>
            <a:r>
              <a:t/>
            </a:r>
            <a:endParaRPr sz="1000"/>
          </a:p>
          <a:p>
            <a:pPr indent="0" lvl="0" marL="0" rtl="0" algn="l">
              <a:spcBef>
                <a:spcPts val="0"/>
              </a:spcBef>
              <a:spcAft>
                <a:spcPts val="0"/>
              </a:spcAft>
              <a:buNone/>
            </a:pPr>
            <a:r>
              <a:t/>
            </a:r>
            <a:endParaRPr sz="1000"/>
          </a:p>
        </p:txBody>
      </p:sp>
      <p:pic>
        <p:nvPicPr>
          <p:cNvPr id="354" name="Google Shape;354;p31"/>
          <p:cNvPicPr preferRelativeResize="0"/>
          <p:nvPr/>
        </p:nvPicPr>
        <p:blipFill>
          <a:blip r:embed="rId3">
            <a:alphaModFix/>
          </a:blip>
          <a:stretch>
            <a:fillRect/>
          </a:stretch>
        </p:blipFill>
        <p:spPr>
          <a:xfrm>
            <a:off x="357050" y="487925"/>
            <a:ext cx="5381550" cy="4655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2"/>
          <p:cNvSpPr txBox="1"/>
          <p:nvPr>
            <p:ph type="title"/>
          </p:nvPr>
        </p:nvSpPr>
        <p:spPr>
          <a:xfrm>
            <a:off x="810050" y="102750"/>
            <a:ext cx="8132100" cy="77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a:t>Friends 2-3</a:t>
            </a:r>
            <a:endParaRPr/>
          </a:p>
          <a:p>
            <a:pPr indent="0" lvl="0" marL="0" rtl="0" algn="ctr">
              <a:spcBef>
                <a:spcPts val="0"/>
              </a:spcBef>
              <a:spcAft>
                <a:spcPts val="0"/>
              </a:spcAft>
              <a:buNone/>
            </a:pPr>
            <a:r>
              <a:rPr lang="it"/>
              <a:t>tabella - dao - repository - ViewModel</a:t>
            </a:r>
            <a:endParaRPr/>
          </a:p>
        </p:txBody>
      </p:sp>
      <p:sp>
        <p:nvSpPr>
          <p:cNvPr id="360" name="Google Shape;360;p32"/>
          <p:cNvSpPr txBox="1"/>
          <p:nvPr>
            <p:ph type="title"/>
          </p:nvPr>
        </p:nvSpPr>
        <p:spPr>
          <a:xfrm>
            <a:off x="212350" y="2070575"/>
            <a:ext cx="8690400" cy="217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000"/>
              <a:t>  </a:t>
            </a:r>
            <a:endParaRPr sz="1000"/>
          </a:p>
          <a:p>
            <a:pPr indent="-304800" lvl="0" marL="457200" rtl="0" algn="l">
              <a:spcBef>
                <a:spcPts val="0"/>
              </a:spcBef>
              <a:spcAft>
                <a:spcPts val="0"/>
              </a:spcAft>
              <a:buSzPts val="1200"/>
              <a:buChar char="●"/>
            </a:pPr>
            <a:r>
              <a:rPr lang="it" sz="1200"/>
              <a:t>Per </a:t>
            </a:r>
            <a:r>
              <a:rPr b="1" lang="it" sz="1200"/>
              <a:t>implementare lo scambio delle carte abbiamo definito una tabella, un dao, un repository e un viewModel differente</a:t>
            </a:r>
            <a:r>
              <a:rPr lang="it" sz="1200"/>
              <a:t> rispetto a quelli utilizzati per la gestione delle richieste di amicizia.</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Char char="●"/>
            </a:pPr>
            <a:r>
              <a:rPr lang="it" sz="1200"/>
              <a:t>Questo perchè in questo modo siamo riusciti a </a:t>
            </a:r>
            <a:r>
              <a:rPr b="1" lang="it" sz="1200"/>
              <a:t>modularizzare meglio l’applicazione</a:t>
            </a:r>
            <a:r>
              <a:rPr lang="it" sz="1200"/>
              <a:t> in modo tale da rendere più semplice non solo il </a:t>
            </a:r>
            <a:r>
              <a:rPr b="1" lang="it" sz="1200"/>
              <a:t>debugging </a:t>
            </a:r>
            <a:r>
              <a:rPr lang="it" sz="1200"/>
              <a:t>ma anche </a:t>
            </a:r>
            <a:r>
              <a:rPr b="1" lang="it" sz="1200"/>
              <a:t>l’implementazione di eventuali features future</a:t>
            </a:r>
            <a:r>
              <a:rPr lang="it" sz="1200"/>
              <a:t>. </a:t>
            </a:r>
            <a:endParaRPr sz="1200"/>
          </a:p>
          <a:p>
            <a:pPr indent="0" lvl="0" marL="457200" rtl="0" algn="l">
              <a:spcBef>
                <a:spcPts val="0"/>
              </a:spcBef>
              <a:spcAft>
                <a:spcPts val="0"/>
              </a:spcAft>
              <a:buNone/>
            </a:pPr>
            <a:r>
              <a:t/>
            </a:r>
            <a:endParaRPr sz="1200"/>
          </a:p>
          <a:p>
            <a:pPr indent="-304800" lvl="0" marL="457200" rtl="0" algn="l">
              <a:spcBef>
                <a:spcPts val="0"/>
              </a:spcBef>
              <a:spcAft>
                <a:spcPts val="0"/>
              </a:spcAft>
              <a:buSzPts val="1200"/>
              <a:buChar char="●"/>
            </a:pPr>
            <a:r>
              <a:rPr lang="it" sz="1200"/>
              <a:t>I collegamenti delle diverse componenti mostrate sopra sono state implementate in maniera simile a quello fatto per la gestione delle amicizie mostrata precedentemente. </a:t>
            </a:r>
            <a:endParaRPr sz="1200"/>
          </a:p>
          <a:p>
            <a:pPr indent="0" lvl="0" marL="457200" rtl="0" algn="l">
              <a:spcBef>
                <a:spcPts val="0"/>
              </a:spcBef>
              <a:spcAft>
                <a:spcPts val="0"/>
              </a:spcAft>
              <a:buNone/>
            </a:pPr>
            <a:r>
              <a:t/>
            </a:r>
            <a:endParaRPr sz="1000"/>
          </a:p>
        </p:txBody>
      </p:sp>
      <p:pic>
        <p:nvPicPr>
          <p:cNvPr id="361" name="Google Shape;361;p32"/>
          <p:cNvPicPr preferRelativeResize="0"/>
          <p:nvPr/>
        </p:nvPicPr>
        <p:blipFill>
          <a:blip r:embed="rId3">
            <a:alphaModFix/>
          </a:blip>
          <a:stretch>
            <a:fillRect/>
          </a:stretch>
        </p:blipFill>
        <p:spPr>
          <a:xfrm>
            <a:off x="137950" y="1269225"/>
            <a:ext cx="8914299" cy="476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Matchmaking (1)</a:t>
            </a:r>
            <a:endParaRPr/>
          </a:p>
        </p:txBody>
      </p:sp>
      <p:sp>
        <p:nvSpPr>
          <p:cNvPr id="367" name="Google Shape;367;p33"/>
          <p:cNvSpPr txBox="1"/>
          <p:nvPr>
            <p:ph idx="1" type="body"/>
          </p:nvPr>
        </p:nvSpPr>
        <p:spPr>
          <a:xfrm>
            <a:off x="220050" y="1426000"/>
            <a:ext cx="3403200" cy="3505200"/>
          </a:xfrm>
          <a:prstGeom prst="rect">
            <a:avLst/>
          </a:prstGeom>
        </p:spPr>
        <p:txBody>
          <a:bodyPr anchorCtr="0" anchor="t" bIns="91425" lIns="91425" spcFirstLastPara="1" rIns="91425" wrap="square" tIns="91425">
            <a:noAutofit/>
          </a:bodyPr>
          <a:lstStyle/>
          <a:p>
            <a:pPr indent="-317500" lvl="0" marL="457200" rtl="0" algn="just">
              <a:lnSpc>
                <a:spcPct val="100000"/>
              </a:lnSpc>
              <a:spcBef>
                <a:spcPts val="0"/>
              </a:spcBef>
              <a:spcAft>
                <a:spcPts val="0"/>
              </a:spcAft>
              <a:buSzPts val="1400"/>
              <a:buChar char="●"/>
            </a:pPr>
            <a:r>
              <a:rPr lang="it" sz="1100">
                <a:latin typeface="Montserrat"/>
                <a:ea typeface="Montserrat"/>
                <a:cs typeface="Montserrat"/>
                <a:sym typeface="Montserrat"/>
              </a:rPr>
              <a:t>Nella sezione </a:t>
            </a:r>
            <a:r>
              <a:rPr b="1" lang="it" sz="1100">
                <a:latin typeface="Montserrat"/>
                <a:ea typeface="Montserrat"/>
                <a:cs typeface="Montserrat"/>
                <a:sym typeface="Montserrat"/>
              </a:rPr>
              <a:t>‘Matchmaking’ </a:t>
            </a:r>
            <a:r>
              <a:rPr lang="it" sz="1100">
                <a:latin typeface="Montserrat"/>
                <a:ea typeface="Montserrat"/>
                <a:cs typeface="Montserrat"/>
                <a:sym typeface="Montserrat"/>
              </a:rPr>
              <a:t>l’utente potrà cliccare sulla schermata ‘search match’ per sfidare un altro utente scegliendo uno dei suoi deck con il quale sfidare l’avversario. Qualora il sistema non riesca a trovare un utente immediatamente disponibile allora l’utente corrente verrà messo in attesa nel DB (sezione </a:t>
            </a:r>
            <a:r>
              <a:rPr b="1" lang="it" sz="1100">
                <a:latin typeface="Montserrat"/>
                <a:ea typeface="Montserrat"/>
                <a:cs typeface="Montserrat"/>
                <a:sym typeface="Montserrat"/>
              </a:rPr>
              <a:t>‘Matches waiting’</a:t>
            </a:r>
            <a:r>
              <a:rPr lang="it" sz="1100">
                <a:latin typeface="Montserrat"/>
                <a:ea typeface="Montserrat"/>
                <a:cs typeface="Montserrat"/>
                <a:sym typeface="Montserrat"/>
              </a:rPr>
              <a:t>).</a:t>
            </a:r>
            <a:endParaRPr sz="1100">
              <a:latin typeface="Montserrat"/>
              <a:ea typeface="Montserrat"/>
              <a:cs typeface="Montserrat"/>
              <a:sym typeface="Montserrat"/>
            </a:endParaRPr>
          </a:p>
          <a:p>
            <a:pPr indent="0" lvl="0" marL="457200" rtl="0" algn="just">
              <a:lnSpc>
                <a:spcPct val="100000"/>
              </a:lnSpc>
              <a:spcBef>
                <a:spcPts val="0"/>
              </a:spcBef>
              <a:spcAft>
                <a:spcPts val="0"/>
              </a:spcAft>
              <a:buNone/>
            </a:pPr>
            <a:r>
              <a:t/>
            </a:r>
            <a:endParaRPr sz="1100">
              <a:latin typeface="Montserrat"/>
              <a:ea typeface="Montserrat"/>
              <a:cs typeface="Montserrat"/>
              <a:sym typeface="Montserrat"/>
            </a:endParaRPr>
          </a:p>
          <a:p>
            <a:pPr indent="-317500" lvl="0" marL="457200" rtl="0" algn="just">
              <a:lnSpc>
                <a:spcPct val="100000"/>
              </a:lnSpc>
              <a:spcBef>
                <a:spcPts val="0"/>
              </a:spcBef>
              <a:spcAft>
                <a:spcPts val="0"/>
              </a:spcAft>
              <a:buSzPts val="1400"/>
              <a:buChar char="●"/>
            </a:pPr>
            <a:r>
              <a:rPr lang="it" sz="1100">
                <a:latin typeface="Montserrat"/>
                <a:ea typeface="Montserrat"/>
                <a:cs typeface="Montserrat"/>
                <a:sym typeface="Montserrat"/>
              </a:rPr>
              <a:t>Utilizzo della ScrollableTabRow.</a:t>
            </a:r>
            <a:endParaRPr sz="1100">
              <a:latin typeface="Montserrat"/>
              <a:ea typeface="Montserrat"/>
              <a:cs typeface="Montserrat"/>
              <a:sym typeface="Montserrat"/>
            </a:endParaRPr>
          </a:p>
          <a:p>
            <a:pPr indent="0" lvl="0" marL="457200" rtl="0" algn="l">
              <a:spcBef>
                <a:spcPts val="0"/>
              </a:spcBef>
              <a:spcAft>
                <a:spcPts val="1600"/>
              </a:spcAft>
              <a:buNone/>
            </a:pPr>
            <a:r>
              <a:t/>
            </a:r>
            <a:endParaRPr sz="1100">
              <a:latin typeface="Montserrat"/>
              <a:ea typeface="Montserrat"/>
              <a:cs typeface="Montserrat"/>
              <a:sym typeface="Montserrat"/>
            </a:endParaRPr>
          </a:p>
        </p:txBody>
      </p:sp>
      <p:pic>
        <p:nvPicPr>
          <p:cNvPr id="368" name="Google Shape;368;p33"/>
          <p:cNvPicPr preferRelativeResize="0"/>
          <p:nvPr/>
        </p:nvPicPr>
        <p:blipFill>
          <a:blip r:embed="rId3">
            <a:alphaModFix/>
          </a:blip>
          <a:stretch>
            <a:fillRect/>
          </a:stretch>
        </p:blipFill>
        <p:spPr>
          <a:xfrm>
            <a:off x="4215450" y="693025"/>
            <a:ext cx="4364925" cy="4349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Matchmaking (2)</a:t>
            </a:r>
            <a:endParaRPr/>
          </a:p>
        </p:txBody>
      </p:sp>
      <p:sp>
        <p:nvSpPr>
          <p:cNvPr id="374" name="Google Shape;374;p34"/>
          <p:cNvSpPr txBox="1"/>
          <p:nvPr>
            <p:ph idx="1" type="body"/>
          </p:nvPr>
        </p:nvSpPr>
        <p:spPr>
          <a:xfrm>
            <a:off x="322275" y="1528225"/>
            <a:ext cx="3403200" cy="2911200"/>
          </a:xfrm>
          <a:prstGeom prst="rect">
            <a:avLst/>
          </a:prstGeom>
        </p:spPr>
        <p:txBody>
          <a:bodyPr anchorCtr="0" anchor="t" bIns="91425" lIns="91425" spcFirstLastPara="1" rIns="91425" wrap="square" tIns="91425">
            <a:noAutofit/>
          </a:bodyPr>
          <a:lstStyle/>
          <a:p>
            <a:pPr indent="0" lvl="0" marL="457200" rtl="0" algn="just">
              <a:lnSpc>
                <a:spcPct val="100000"/>
              </a:lnSpc>
              <a:spcBef>
                <a:spcPts val="0"/>
              </a:spcBef>
              <a:spcAft>
                <a:spcPts val="0"/>
              </a:spcAft>
              <a:buNone/>
            </a:pPr>
            <a:r>
              <a:t/>
            </a:r>
            <a:endParaRPr sz="1100">
              <a:latin typeface="Montserrat"/>
              <a:ea typeface="Montserrat"/>
              <a:cs typeface="Montserrat"/>
              <a:sym typeface="Montserrat"/>
            </a:endParaRPr>
          </a:p>
          <a:p>
            <a:pPr indent="-323850" lvl="0" marL="457200" rtl="0" algn="just">
              <a:lnSpc>
                <a:spcPct val="100000"/>
              </a:lnSpc>
              <a:spcBef>
                <a:spcPts val="0"/>
              </a:spcBef>
              <a:spcAft>
                <a:spcPts val="0"/>
              </a:spcAft>
              <a:buSzPts val="1500"/>
              <a:buChar char="●"/>
            </a:pPr>
            <a:r>
              <a:rPr lang="it" sz="1200">
                <a:latin typeface="Montserrat"/>
                <a:ea typeface="Montserrat"/>
                <a:cs typeface="Montserrat"/>
                <a:sym typeface="Montserrat"/>
              </a:rPr>
              <a:t>L’utente inoltre, potrà cliccare sulla sotto-sezione chiamata </a:t>
            </a:r>
            <a:r>
              <a:rPr b="1" lang="it" sz="1200">
                <a:latin typeface="Montserrat"/>
                <a:ea typeface="Montserrat"/>
                <a:cs typeface="Montserrat"/>
                <a:sym typeface="Montserrat"/>
              </a:rPr>
              <a:t>‘Games concluded’</a:t>
            </a:r>
            <a:r>
              <a:rPr lang="it" sz="1200">
                <a:latin typeface="Montserrat"/>
                <a:ea typeface="Montserrat"/>
                <a:cs typeface="Montserrat"/>
                <a:sym typeface="Montserrat"/>
              </a:rPr>
              <a:t> per visualizzare il riepilogo delle partite che ha già giocato e che sono registrate nel DB.</a:t>
            </a:r>
            <a:endParaRPr sz="1200">
              <a:latin typeface="Montserrat"/>
              <a:ea typeface="Montserrat"/>
              <a:cs typeface="Montserrat"/>
              <a:sym typeface="Montserrat"/>
            </a:endParaRPr>
          </a:p>
          <a:p>
            <a:pPr indent="0" lvl="0" marL="457200" rtl="0" algn="l">
              <a:spcBef>
                <a:spcPts val="0"/>
              </a:spcBef>
              <a:spcAft>
                <a:spcPts val="1600"/>
              </a:spcAft>
              <a:buNone/>
            </a:pPr>
            <a:r>
              <a:t/>
            </a:r>
            <a:endParaRPr sz="1100">
              <a:latin typeface="Montserrat"/>
              <a:ea typeface="Montserrat"/>
              <a:cs typeface="Montserrat"/>
              <a:sym typeface="Montserrat"/>
            </a:endParaRPr>
          </a:p>
        </p:txBody>
      </p:sp>
      <p:pic>
        <p:nvPicPr>
          <p:cNvPr id="375" name="Google Shape;375;p34"/>
          <p:cNvPicPr preferRelativeResize="0"/>
          <p:nvPr/>
        </p:nvPicPr>
        <p:blipFill>
          <a:blip r:embed="rId3">
            <a:alphaModFix/>
          </a:blip>
          <a:stretch>
            <a:fillRect/>
          </a:stretch>
        </p:blipFill>
        <p:spPr>
          <a:xfrm>
            <a:off x="4160075" y="971225"/>
            <a:ext cx="4412425" cy="40251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5"/>
          <p:cNvSpPr txBox="1"/>
          <p:nvPr>
            <p:ph type="title"/>
          </p:nvPr>
        </p:nvSpPr>
        <p:spPr>
          <a:xfrm>
            <a:off x="810050" y="102750"/>
            <a:ext cx="8132100" cy="77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a:t>Matchmaking (1</a:t>
            </a:r>
            <a:r>
              <a:rPr lang="it"/>
              <a:t>-2)</a:t>
            </a:r>
            <a:endParaRPr/>
          </a:p>
          <a:p>
            <a:pPr indent="0" lvl="0" marL="0" rtl="0" algn="ctr">
              <a:spcBef>
                <a:spcPts val="0"/>
              </a:spcBef>
              <a:spcAft>
                <a:spcPts val="0"/>
              </a:spcAft>
              <a:buNone/>
            </a:pPr>
            <a:r>
              <a:rPr lang="it"/>
              <a:t>tabella - dao - repository - ViewModel</a:t>
            </a:r>
            <a:endParaRPr/>
          </a:p>
        </p:txBody>
      </p:sp>
      <p:sp>
        <p:nvSpPr>
          <p:cNvPr id="381" name="Google Shape;381;p35"/>
          <p:cNvSpPr txBox="1"/>
          <p:nvPr>
            <p:ph type="title"/>
          </p:nvPr>
        </p:nvSpPr>
        <p:spPr>
          <a:xfrm>
            <a:off x="212350" y="2320075"/>
            <a:ext cx="8690400" cy="270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000"/>
              <a:t>  </a:t>
            </a:r>
            <a:endParaRPr sz="1000"/>
          </a:p>
          <a:p>
            <a:pPr indent="-292100" lvl="0" marL="457200" rtl="0" algn="l">
              <a:spcBef>
                <a:spcPts val="0"/>
              </a:spcBef>
              <a:spcAft>
                <a:spcPts val="0"/>
              </a:spcAft>
              <a:buSzPts val="1000"/>
              <a:buChar char="●"/>
            </a:pPr>
            <a:r>
              <a:rPr lang="it" sz="1000"/>
              <a:t>Per implementare le funzionalità del matchmaking sono state utilizzate le componenti mostrati sopra.</a:t>
            </a:r>
            <a:endParaRPr sz="1000"/>
          </a:p>
          <a:p>
            <a:pPr indent="0" lvl="0" marL="457200" rtl="0" algn="l">
              <a:spcBef>
                <a:spcPts val="0"/>
              </a:spcBef>
              <a:spcAft>
                <a:spcPts val="0"/>
              </a:spcAft>
              <a:buNone/>
            </a:pPr>
            <a:r>
              <a:t/>
            </a:r>
            <a:endParaRPr sz="1000"/>
          </a:p>
          <a:p>
            <a:pPr indent="-292100" lvl="0" marL="457200" rtl="0" algn="l">
              <a:spcBef>
                <a:spcPts val="0"/>
              </a:spcBef>
              <a:spcAft>
                <a:spcPts val="0"/>
              </a:spcAft>
              <a:buSzPts val="1000"/>
              <a:buChar char="●"/>
            </a:pPr>
            <a:r>
              <a:rPr b="1" lang="it" sz="1000"/>
              <a:t>Composable principale unico </a:t>
            </a:r>
            <a:r>
              <a:rPr lang="it" sz="1000"/>
              <a:t>nel quale però sono stati definiti i diversi composable delle differenti sezioni di </a:t>
            </a:r>
            <a:r>
              <a:rPr b="1" lang="it" sz="1000"/>
              <a:t>‘Matchmaking’</a:t>
            </a:r>
            <a:r>
              <a:rPr lang="it" sz="1000"/>
              <a:t>.</a:t>
            </a:r>
            <a:endParaRPr b="1" sz="1000"/>
          </a:p>
          <a:p>
            <a:pPr indent="0" lvl="0" marL="457200" rtl="0" algn="l">
              <a:spcBef>
                <a:spcPts val="0"/>
              </a:spcBef>
              <a:spcAft>
                <a:spcPts val="0"/>
              </a:spcAft>
              <a:buNone/>
            </a:pPr>
            <a:r>
              <a:t/>
            </a:r>
            <a:endParaRPr b="1" sz="1000"/>
          </a:p>
          <a:p>
            <a:pPr indent="-292100" lvl="0" marL="457200" rtl="0" algn="l">
              <a:spcBef>
                <a:spcPts val="0"/>
              </a:spcBef>
              <a:spcAft>
                <a:spcPts val="0"/>
              </a:spcAft>
              <a:buSzPts val="1000"/>
              <a:buChar char="●"/>
            </a:pPr>
            <a:r>
              <a:rPr b="1" lang="it" sz="1000"/>
              <a:t>ViewModel</a:t>
            </a:r>
            <a:r>
              <a:rPr b="1" lang="it" sz="1000"/>
              <a:t> </a:t>
            </a:r>
            <a:r>
              <a:rPr b="1" lang="it" sz="1000"/>
              <a:t>unico</a:t>
            </a:r>
            <a:r>
              <a:rPr b="1" lang="it" sz="1000"/>
              <a:t> </a:t>
            </a:r>
            <a:r>
              <a:rPr lang="it" sz="1000"/>
              <a:t>nel quale però sono stati definiti tutti i metodo necessari per implementare le differenti sezioni di </a:t>
            </a:r>
            <a:r>
              <a:rPr b="1" lang="it" sz="1000"/>
              <a:t>‘Matchmaking’</a:t>
            </a:r>
            <a:r>
              <a:rPr lang="it" sz="1000"/>
              <a:t>.</a:t>
            </a:r>
            <a:endParaRPr sz="1000"/>
          </a:p>
          <a:p>
            <a:pPr indent="0" lvl="0" marL="457200" rtl="0" algn="l">
              <a:spcBef>
                <a:spcPts val="0"/>
              </a:spcBef>
              <a:spcAft>
                <a:spcPts val="0"/>
              </a:spcAft>
              <a:buNone/>
            </a:pPr>
            <a:r>
              <a:t/>
            </a:r>
            <a:endParaRPr sz="1000"/>
          </a:p>
          <a:p>
            <a:pPr indent="-292100" lvl="0" marL="457200" rtl="0" algn="l">
              <a:spcBef>
                <a:spcPts val="0"/>
              </a:spcBef>
              <a:spcAft>
                <a:spcPts val="0"/>
              </a:spcAft>
              <a:buSzPts val="1000"/>
              <a:buChar char="●"/>
            </a:pPr>
            <a:r>
              <a:rPr lang="it" sz="1000"/>
              <a:t>In particolare, il </a:t>
            </a:r>
            <a:r>
              <a:rPr b="1" lang="it" sz="1000"/>
              <a:t>repository ‘</a:t>
            </a:r>
            <a:r>
              <a:rPr b="1" lang="it" sz="1000"/>
              <a:t>Matchmaking’</a:t>
            </a:r>
            <a:r>
              <a:rPr lang="it" sz="1000"/>
              <a:t> fa riferimento al dao e alla tabelle che servono per eseguire la ricerca di una partita e all’eventuale attesa di un avversario (Matchmaking (1)), mentre il </a:t>
            </a:r>
            <a:r>
              <a:rPr b="1" lang="it" sz="1000"/>
              <a:t>repository ‘</a:t>
            </a:r>
            <a:r>
              <a:rPr b="1" lang="it" sz="1000"/>
              <a:t>MatchSummaryConcluded’</a:t>
            </a:r>
            <a:r>
              <a:rPr lang="it" sz="1000"/>
              <a:t> fa riferimento al dao e alla tabella che servono per memorizzare e gestire i risultati delle partite mostrati nella sezione ‘Games concluded’ (Matchmaking (2)).</a:t>
            </a:r>
            <a:endParaRPr sz="1000"/>
          </a:p>
          <a:p>
            <a:pPr indent="0" lvl="0" marL="457200" rtl="0" algn="l">
              <a:spcBef>
                <a:spcPts val="0"/>
              </a:spcBef>
              <a:spcAft>
                <a:spcPts val="0"/>
              </a:spcAft>
              <a:buNone/>
            </a:pPr>
            <a:r>
              <a:t/>
            </a:r>
            <a:endParaRPr sz="1000"/>
          </a:p>
          <a:p>
            <a:pPr indent="-292100" lvl="0" marL="457200" rtl="0" algn="l">
              <a:spcBef>
                <a:spcPts val="0"/>
              </a:spcBef>
              <a:spcAft>
                <a:spcPts val="0"/>
              </a:spcAft>
              <a:buSzPts val="1000"/>
              <a:buChar char="●"/>
            </a:pPr>
            <a:r>
              <a:rPr lang="it" sz="1000"/>
              <a:t>Migliore separazione delle </a:t>
            </a:r>
            <a:r>
              <a:rPr lang="it" sz="1000"/>
              <a:t>funzionalità</a:t>
            </a:r>
            <a:r>
              <a:rPr lang="it" sz="1000"/>
              <a:t>.</a:t>
            </a:r>
            <a:endParaRPr sz="1000"/>
          </a:p>
          <a:p>
            <a:pPr indent="0" lvl="0" marL="457200" rtl="0" algn="l">
              <a:spcBef>
                <a:spcPts val="0"/>
              </a:spcBef>
              <a:spcAft>
                <a:spcPts val="0"/>
              </a:spcAft>
              <a:buNone/>
            </a:pPr>
            <a:r>
              <a:t/>
            </a:r>
            <a:endParaRPr sz="1000"/>
          </a:p>
          <a:p>
            <a:pPr indent="-292100" lvl="0" marL="457200" rtl="0" algn="l">
              <a:spcBef>
                <a:spcPts val="0"/>
              </a:spcBef>
              <a:spcAft>
                <a:spcPts val="0"/>
              </a:spcAft>
              <a:buSzPts val="1000"/>
              <a:buChar char="●"/>
            </a:pPr>
            <a:r>
              <a:rPr lang="it" sz="1000"/>
              <a:t>I collegamenti delle diverse componenti mostrate sopra sono state implementate in maniera simile a quello fatto per le schermate di Friends.</a:t>
            </a:r>
            <a:endParaRPr sz="1000"/>
          </a:p>
          <a:p>
            <a:pPr indent="0" lvl="0" marL="457200" rtl="0" algn="l">
              <a:spcBef>
                <a:spcPts val="0"/>
              </a:spcBef>
              <a:spcAft>
                <a:spcPts val="0"/>
              </a:spcAft>
              <a:buNone/>
            </a:pPr>
            <a:r>
              <a:t/>
            </a:r>
            <a:endParaRPr sz="1000"/>
          </a:p>
        </p:txBody>
      </p:sp>
      <p:pic>
        <p:nvPicPr>
          <p:cNvPr id="382" name="Google Shape;382;p35"/>
          <p:cNvPicPr preferRelativeResize="0"/>
          <p:nvPr/>
        </p:nvPicPr>
        <p:blipFill>
          <a:blip r:embed="rId3">
            <a:alphaModFix/>
          </a:blip>
          <a:stretch>
            <a:fillRect/>
          </a:stretch>
        </p:blipFill>
        <p:spPr>
          <a:xfrm>
            <a:off x="137950" y="1316500"/>
            <a:ext cx="8839200" cy="95382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Cos’è?</a:t>
            </a:r>
            <a:endParaRPr/>
          </a:p>
        </p:txBody>
      </p:sp>
      <p:sp>
        <p:nvSpPr>
          <p:cNvPr id="235" name="Google Shape;235;p18"/>
          <p:cNvSpPr txBox="1"/>
          <p:nvPr>
            <p:ph idx="1" type="body"/>
          </p:nvPr>
        </p:nvSpPr>
        <p:spPr>
          <a:xfrm>
            <a:off x="1297500" y="1021125"/>
            <a:ext cx="7038900" cy="34794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1000"/>
              </a:spcBef>
              <a:spcAft>
                <a:spcPts val="0"/>
              </a:spcAft>
              <a:buSzPts val="1500"/>
              <a:buFont typeface="Montserrat"/>
              <a:buChar char="●"/>
            </a:pPr>
            <a:r>
              <a:rPr lang="it" sz="1500">
                <a:latin typeface="Montserrat"/>
                <a:ea typeface="Montserrat"/>
                <a:cs typeface="Montserrat"/>
                <a:sym typeface="Montserrat"/>
              </a:rPr>
              <a:t>Un’applicazione per Android basata sulla Musica e in particolare sull’utilizzo dell’API di Spotify, per calcolare i punteggi delle squadre degli utenti.</a:t>
            </a:r>
            <a:endParaRPr sz="1500">
              <a:latin typeface="Montserrat"/>
              <a:ea typeface="Montserrat"/>
              <a:cs typeface="Montserrat"/>
              <a:sym typeface="Montserrat"/>
            </a:endParaRPr>
          </a:p>
          <a:p>
            <a:pPr indent="-323850" lvl="0" marL="457200" rtl="0" algn="l">
              <a:lnSpc>
                <a:spcPct val="150000"/>
              </a:lnSpc>
              <a:spcBef>
                <a:spcPts val="1000"/>
              </a:spcBef>
              <a:spcAft>
                <a:spcPts val="0"/>
              </a:spcAft>
              <a:buSzPts val="1500"/>
              <a:buFont typeface="Montserrat"/>
              <a:buChar char="●"/>
            </a:pPr>
            <a:r>
              <a:rPr lang="it" sz="1500">
                <a:latin typeface="Montserrat"/>
                <a:ea typeface="Montserrat"/>
                <a:cs typeface="Montserrat"/>
                <a:sym typeface="Montserrat"/>
              </a:rPr>
              <a:t>In particolare, l’applicazione permetterà ai giocatori di potersi registrare e sfidare 1 vs 1 in partite utilizzando le proprie carte rappresentanti artisti o brani. </a:t>
            </a:r>
            <a:endParaRPr sz="1500">
              <a:latin typeface="Montserrat"/>
              <a:ea typeface="Montserrat"/>
              <a:cs typeface="Montserrat"/>
              <a:sym typeface="Montserrat"/>
            </a:endParaRPr>
          </a:p>
          <a:p>
            <a:pPr indent="-323850" lvl="0" marL="457200" rtl="0" algn="l">
              <a:lnSpc>
                <a:spcPct val="150000"/>
              </a:lnSpc>
              <a:spcBef>
                <a:spcPts val="1000"/>
              </a:spcBef>
              <a:spcAft>
                <a:spcPts val="0"/>
              </a:spcAft>
              <a:buSzPts val="1500"/>
              <a:buFont typeface="Montserrat"/>
              <a:buChar char="●"/>
            </a:pPr>
            <a:r>
              <a:rPr lang="it" sz="1500">
                <a:latin typeface="Montserrat"/>
                <a:ea typeface="Montserrat"/>
                <a:cs typeface="Montserrat"/>
                <a:sym typeface="Montserrat"/>
              </a:rPr>
              <a:t>Inoltre, l’applicazione permetterà ai giocatori di potersi registrare, inviare richieste d’amicizia ad altri utenti, scambiare carte con amici e creare i propri mazzi di carte.</a:t>
            </a:r>
            <a:endParaRPr sz="1500">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6"/>
          <p:cNvSpPr txBox="1"/>
          <p:nvPr>
            <p:ph type="title"/>
          </p:nvPr>
        </p:nvSpPr>
        <p:spPr>
          <a:xfrm>
            <a:off x="810050" y="102750"/>
            <a:ext cx="8132100" cy="77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a:t>Tabelle - </a:t>
            </a:r>
            <a:r>
              <a:rPr lang="it"/>
              <a:t>Matchmaking - MatchSummaryConcluded</a:t>
            </a:r>
            <a:endParaRPr/>
          </a:p>
        </p:txBody>
      </p:sp>
      <p:pic>
        <p:nvPicPr>
          <p:cNvPr id="388" name="Google Shape;388;p36"/>
          <p:cNvPicPr preferRelativeResize="0"/>
          <p:nvPr/>
        </p:nvPicPr>
        <p:blipFill>
          <a:blip r:embed="rId3">
            <a:alphaModFix/>
          </a:blip>
          <a:stretch>
            <a:fillRect/>
          </a:stretch>
        </p:blipFill>
        <p:spPr>
          <a:xfrm>
            <a:off x="1226875" y="880950"/>
            <a:ext cx="4891350" cy="2012000"/>
          </a:xfrm>
          <a:prstGeom prst="rect">
            <a:avLst/>
          </a:prstGeom>
          <a:noFill/>
          <a:ln>
            <a:noFill/>
          </a:ln>
        </p:spPr>
      </p:pic>
      <p:pic>
        <p:nvPicPr>
          <p:cNvPr id="389" name="Google Shape;389;p36"/>
          <p:cNvPicPr preferRelativeResize="0"/>
          <p:nvPr/>
        </p:nvPicPr>
        <p:blipFill>
          <a:blip r:embed="rId4">
            <a:alphaModFix/>
          </a:blip>
          <a:stretch>
            <a:fillRect/>
          </a:stretch>
        </p:blipFill>
        <p:spPr>
          <a:xfrm>
            <a:off x="1226875" y="2975825"/>
            <a:ext cx="4891358" cy="1926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7"/>
          <p:cNvSpPr txBox="1"/>
          <p:nvPr>
            <p:ph type="title"/>
          </p:nvPr>
        </p:nvSpPr>
        <p:spPr>
          <a:xfrm>
            <a:off x="1297500" y="197125"/>
            <a:ext cx="7038900" cy="61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Matchmaking - Repository e Dao</a:t>
            </a:r>
            <a:endParaRPr/>
          </a:p>
        </p:txBody>
      </p:sp>
      <p:sp>
        <p:nvSpPr>
          <p:cNvPr id="395" name="Google Shape;395;p37"/>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p>
            <a:pPr indent="0" lvl="0" marL="457200" rtl="0" algn="just">
              <a:lnSpc>
                <a:spcPct val="100000"/>
              </a:lnSpc>
              <a:spcBef>
                <a:spcPts val="0"/>
              </a:spcBef>
              <a:spcAft>
                <a:spcPts val="0"/>
              </a:spcAft>
              <a:buNone/>
            </a:pPr>
            <a:r>
              <a:t/>
            </a:r>
            <a:endParaRPr sz="1100">
              <a:latin typeface="Montserrat"/>
              <a:ea typeface="Montserrat"/>
              <a:cs typeface="Montserrat"/>
              <a:sym typeface="Montserrat"/>
            </a:endParaRPr>
          </a:p>
          <a:p>
            <a:pPr indent="0" lvl="0" marL="457200" rtl="0" algn="l">
              <a:spcBef>
                <a:spcPts val="0"/>
              </a:spcBef>
              <a:spcAft>
                <a:spcPts val="1600"/>
              </a:spcAft>
              <a:buNone/>
            </a:pPr>
            <a:r>
              <a:t/>
            </a:r>
            <a:endParaRPr sz="1100">
              <a:latin typeface="Montserrat"/>
              <a:ea typeface="Montserrat"/>
              <a:cs typeface="Montserrat"/>
              <a:sym typeface="Montserrat"/>
            </a:endParaRPr>
          </a:p>
        </p:txBody>
      </p:sp>
      <p:sp>
        <p:nvSpPr>
          <p:cNvPr id="396" name="Google Shape;396;p37"/>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97" name="Google Shape;397;p37"/>
          <p:cNvPicPr preferRelativeResize="0"/>
          <p:nvPr/>
        </p:nvPicPr>
        <p:blipFill>
          <a:blip r:embed="rId3">
            <a:alphaModFix/>
          </a:blip>
          <a:stretch>
            <a:fillRect/>
          </a:stretch>
        </p:blipFill>
        <p:spPr>
          <a:xfrm>
            <a:off x="276800" y="1213200"/>
            <a:ext cx="4295200" cy="3749285"/>
          </a:xfrm>
          <a:prstGeom prst="rect">
            <a:avLst/>
          </a:prstGeom>
          <a:noFill/>
          <a:ln>
            <a:noFill/>
          </a:ln>
        </p:spPr>
      </p:pic>
      <p:pic>
        <p:nvPicPr>
          <p:cNvPr id="398" name="Google Shape;398;p37"/>
          <p:cNvPicPr preferRelativeResize="0"/>
          <p:nvPr/>
        </p:nvPicPr>
        <p:blipFill>
          <a:blip r:embed="rId4">
            <a:alphaModFix/>
          </a:blip>
          <a:stretch>
            <a:fillRect/>
          </a:stretch>
        </p:blipFill>
        <p:spPr>
          <a:xfrm>
            <a:off x="4815325" y="1213200"/>
            <a:ext cx="4226079" cy="3749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8"/>
          <p:cNvSpPr txBox="1"/>
          <p:nvPr>
            <p:ph type="title"/>
          </p:nvPr>
        </p:nvSpPr>
        <p:spPr>
          <a:xfrm>
            <a:off x="833725" y="204475"/>
            <a:ext cx="8069700" cy="4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700"/>
              <a:t>MatchmakingViewModel e Composable ‘SearchMatch’ - Matchmaking</a:t>
            </a:r>
            <a:endParaRPr sz="1700"/>
          </a:p>
        </p:txBody>
      </p:sp>
      <p:sp>
        <p:nvSpPr>
          <p:cNvPr id="404" name="Google Shape;404;p3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p>
            <a:pPr indent="0" lvl="0" marL="457200" rtl="0" algn="just">
              <a:lnSpc>
                <a:spcPct val="100000"/>
              </a:lnSpc>
              <a:spcBef>
                <a:spcPts val="0"/>
              </a:spcBef>
              <a:spcAft>
                <a:spcPts val="0"/>
              </a:spcAft>
              <a:buNone/>
            </a:pPr>
            <a:r>
              <a:t/>
            </a:r>
            <a:endParaRPr sz="1100">
              <a:latin typeface="Montserrat"/>
              <a:ea typeface="Montserrat"/>
              <a:cs typeface="Montserrat"/>
              <a:sym typeface="Montserrat"/>
            </a:endParaRPr>
          </a:p>
          <a:p>
            <a:pPr indent="0" lvl="0" marL="457200" rtl="0" algn="l">
              <a:spcBef>
                <a:spcPts val="0"/>
              </a:spcBef>
              <a:spcAft>
                <a:spcPts val="1600"/>
              </a:spcAft>
              <a:buNone/>
            </a:pPr>
            <a:r>
              <a:t/>
            </a:r>
            <a:endParaRPr sz="1100">
              <a:latin typeface="Montserrat"/>
              <a:ea typeface="Montserrat"/>
              <a:cs typeface="Montserrat"/>
              <a:sym typeface="Montserrat"/>
            </a:endParaRPr>
          </a:p>
        </p:txBody>
      </p:sp>
      <p:sp>
        <p:nvSpPr>
          <p:cNvPr id="405" name="Google Shape;405;p3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06" name="Google Shape;406;p38"/>
          <p:cNvPicPr preferRelativeResize="0"/>
          <p:nvPr/>
        </p:nvPicPr>
        <p:blipFill>
          <a:blip r:embed="rId3">
            <a:alphaModFix/>
          </a:blip>
          <a:stretch>
            <a:fillRect/>
          </a:stretch>
        </p:blipFill>
        <p:spPr>
          <a:xfrm>
            <a:off x="45550" y="921700"/>
            <a:ext cx="4655150" cy="4172925"/>
          </a:xfrm>
          <a:prstGeom prst="rect">
            <a:avLst/>
          </a:prstGeom>
          <a:noFill/>
          <a:ln>
            <a:noFill/>
          </a:ln>
        </p:spPr>
      </p:pic>
      <p:pic>
        <p:nvPicPr>
          <p:cNvPr id="407" name="Google Shape;407;p38"/>
          <p:cNvPicPr preferRelativeResize="0"/>
          <p:nvPr/>
        </p:nvPicPr>
        <p:blipFill>
          <a:blip r:embed="rId4">
            <a:alphaModFix/>
          </a:blip>
          <a:stretch>
            <a:fillRect/>
          </a:stretch>
        </p:blipFill>
        <p:spPr>
          <a:xfrm>
            <a:off x="4838425" y="921700"/>
            <a:ext cx="4065000" cy="41729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9"/>
          <p:cNvSpPr txBox="1"/>
          <p:nvPr>
            <p:ph type="title"/>
          </p:nvPr>
        </p:nvSpPr>
        <p:spPr>
          <a:xfrm>
            <a:off x="1297500" y="157800"/>
            <a:ext cx="7691700" cy="92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MatchSummaryConcludedRepository</a:t>
            </a:r>
            <a:r>
              <a:rPr lang="it"/>
              <a:t> - ConcludeMatch (1)</a:t>
            </a:r>
            <a:endParaRPr/>
          </a:p>
        </p:txBody>
      </p:sp>
      <p:sp>
        <p:nvSpPr>
          <p:cNvPr id="413" name="Google Shape;413;p39"/>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p>
            <a:pPr indent="0" lvl="0" marL="457200" rtl="0" algn="just">
              <a:lnSpc>
                <a:spcPct val="100000"/>
              </a:lnSpc>
              <a:spcBef>
                <a:spcPts val="0"/>
              </a:spcBef>
              <a:spcAft>
                <a:spcPts val="0"/>
              </a:spcAft>
              <a:buNone/>
            </a:pPr>
            <a:r>
              <a:t/>
            </a:r>
            <a:endParaRPr sz="1100">
              <a:latin typeface="Montserrat"/>
              <a:ea typeface="Montserrat"/>
              <a:cs typeface="Montserrat"/>
              <a:sym typeface="Montserrat"/>
            </a:endParaRPr>
          </a:p>
          <a:p>
            <a:pPr indent="0" lvl="0" marL="457200" rtl="0" algn="l">
              <a:spcBef>
                <a:spcPts val="0"/>
              </a:spcBef>
              <a:spcAft>
                <a:spcPts val="1600"/>
              </a:spcAft>
              <a:buNone/>
            </a:pPr>
            <a:r>
              <a:t/>
            </a:r>
            <a:endParaRPr sz="1100">
              <a:latin typeface="Montserrat"/>
              <a:ea typeface="Montserrat"/>
              <a:cs typeface="Montserrat"/>
              <a:sym typeface="Montserrat"/>
            </a:endParaRPr>
          </a:p>
        </p:txBody>
      </p:sp>
      <p:sp>
        <p:nvSpPr>
          <p:cNvPr id="414" name="Google Shape;414;p39"/>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15" name="Google Shape;415;p39"/>
          <p:cNvPicPr preferRelativeResize="0"/>
          <p:nvPr/>
        </p:nvPicPr>
        <p:blipFill>
          <a:blip r:embed="rId3">
            <a:alphaModFix/>
          </a:blip>
          <a:stretch>
            <a:fillRect/>
          </a:stretch>
        </p:blipFill>
        <p:spPr>
          <a:xfrm>
            <a:off x="304775" y="1241500"/>
            <a:ext cx="8684525" cy="36318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0"/>
          <p:cNvSpPr txBox="1"/>
          <p:nvPr>
            <p:ph type="title"/>
          </p:nvPr>
        </p:nvSpPr>
        <p:spPr>
          <a:xfrm>
            <a:off x="1052550" y="0"/>
            <a:ext cx="7842300" cy="55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2200"/>
              <a:t>Composable ‘Games concluded’ - Matchmaking</a:t>
            </a:r>
            <a:endParaRPr sz="2200"/>
          </a:p>
        </p:txBody>
      </p:sp>
      <p:sp>
        <p:nvSpPr>
          <p:cNvPr id="421" name="Google Shape;421;p40"/>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p>
            <a:pPr indent="0" lvl="0" marL="457200" rtl="0" algn="just">
              <a:lnSpc>
                <a:spcPct val="100000"/>
              </a:lnSpc>
              <a:spcBef>
                <a:spcPts val="0"/>
              </a:spcBef>
              <a:spcAft>
                <a:spcPts val="0"/>
              </a:spcAft>
              <a:buNone/>
            </a:pPr>
            <a:r>
              <a:t/>
            </a:r>
            <a:endParaRPr sz="1100">
              <a:latin typeface="Montserrat"/>
              <a:ea typeface="Montserrat"/>
              <a:cs typeface="Montserrat"/>
              <a:sym typeface="Montserrat"/>
            </a:endParaRPr>
          </a:p>
          <a:p>
            <a:pPr indent="0" lvl="0" marL="457200" rtl="0" algn="l">
              <a:spcBef>
                <a:spcPts val="0"/>
              </a:spcBef>
              <a:spcAft>
                <a:spcPts val="1600"/>
              </a:spcAft>
              <a:buNone/>
            </a:pPr>
            <a:r>
              <a:t/>
            </a:r>
            <a:endParaRPr sz="1100">
              <a:latin typeface="Montserrat"/>
              <a:ea typeface="Montserrat"/>
              <a:cs typeface="Montserrat"/>
              <a:sym typeface="Montserrat"/>
            </a:endParaRPr>
          </a:p>
        </p:txBody>
      </p:sp>
      <p:sp>
        <p:nvSpPr>
          <p:cNvPr id="422" name="Google Shape;422;p40"/>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23" name="Google Shape;423;p40"/>
          <p:cNvPicPr preferRelativeResize="0"/>
          <p:nvPr/>
        </p:nvPicPr>
        <p:blipFill>
          <a:blip r:embed="rId3">
            <a:alphaModFix/>
          </a:blip>
          <a:stretch>
            <a:fillRect/>
          </a:stretch>
        </p:blipFill>
        <p:spPr>
          <a:xfrm>
            <a:off x="1482350" y="587175"/>
            <a:ext cx="6179301" cy="45144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1"/>
          <p:cNvSpPr txBox="1"/>
          <p:nvPr>
            <p:ph type="title"/>
          </p:nvPr>
        </p:nvSpPr>
        <p:spPr>
          <a:xfrm>
            <a:off x="1052550" y="205000"/>
            <a:ext cx="7038900" cy="4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a:t>Settings</a:t>
            </a:r>
            <a:endParaRPr/>
          </a:p>
        </p:txBody>
      </p:sp>
      <p:pic>
        <p:nvPicPr>
          <p:cNvPr id="429" name="Google Shape;429;p41"/>
          <p:cNvPicPr preferRelativeResize="0"/>
          <p:nvPr/>
        </p:nvPicPr>
        <p:blipFill>
          <a:blip r:embed="rId3">
            <a:alphaModFix/>
          </a:blip>
          <a:stretch>
            <a:fillRect/>
          </a:stretch>
        </p:blipFill>
        <p:spPr>
          <a:xfrm>
            <a:off x="4454350" y="869775"/>
            <a:ext cx="4542825" cy="4165199"/>
          </a:xfrm>
          <a:prstGeom prst="rect">
            <a:avLst/>
          </a:prstGeom>
          <a:noFill/>
          <a:ln>
            <a:noFill/>
          </a:ln>
        </p:spPr>
      </p:pic>
      <p:sp>
        <p:nvSpPr>
          <p:cNvPr id="430" name="Google Shape;430;p41"/>
          <p:cNvSpPr txBox="1"/>
          <p:nvPr>
            <p:ph idx="1" type="body"/>
          </p:nvPr>
        </p:nvSpPr>
        <p:spPr>
          <a:xfrm>
            <a:off x="487425" y="1132525"/>
            <a:ext cx="3759600" cy="3759600"/>
          </a:xfrm>
          <a:prstGeom prst="rect">
            <a:avLst/>
          </a:prstGeom>
        </p:spPr>
        <p:txBody>
          <a:bodyPr anchorCtr="0" anchor="t" bIns="91425" lIns="91425" spcFirstLastPara="1" rIns="91425" wrap="square" tIns="91425">
            <a:noAutofit/>
          </a:bodyPr>
          <a:lstStyle/>
          <a:p>
            <a:pPr indent="0" lvl="0" marL="457200" rtl="0" algn="just">
              <a:lnSpc>
                <a:spcPct val="100000"/>
              </a:lnSpc>
              <a:spcBef>
                <a:spcPts val="0"/>
              </a:spcBef>
              <a:spcAft>
                <a:spcPts val="0"/>
              </a:spcAft>
              <a:buNone/>
            </a:pPr>
            <a:r>
              <a:t/>
            </a:r>
            <a:endParaRPr sz="1100">
              <a:latin typeface="Montserrat"/>
              <a:ea typeface="Montserrat"/>
              <a:cs typeface="Montserrat"/>
              <a:sym typeface="Montserrat"/>
            </a:endParaRPr>
          </a:p>
          <a:p>
            <a:pPr indent="-323850" lvl="0" marL="457200" rtl="0" algn="l">
              <a:lnSpc>
                <a:spcPct val="100000"/>
              </a:lnSpc>
              <a:spcBef>
                <a:spcPts val="0"/>
              </a:spcBef>
              <a:spcAft>
                <a:spcPts val="0"/>
              </a:spcAft>
              <a:buSzPts val="1500"/>
              <a:buChar char="●"/>
            </a:pPr>
            <a:r>
              <a:rPr lang="it" sz="1200">
                <a:latin typeface="Montserrat"/>
                <a:ea typeface="Montserrat"/>
                <a:cs typeface="Montserrat"/>
                <a:sym typeface="Montserrat"/>
              </a:rPr>
              <a:t>L’utente può cliccare sulla sezione </a:t>
            </a:r>
            <a:r>
              <a:rPr b="1" lang="it" sz="1200">
                <a:latin typeface="Montserrat"/>
                <a:ea typeface="Montserrat"/>
                <a:cs typeface="Montserrat"/>
                <a:sym typeface="Montserrat"/>
              </a:rPr>
              <a:t>‘Settings’ </a:t>
            </a:r>
            <a:r>
              <a:rPr lang="it" sz="1200">
                <a:latin typeface="Montserrat"/>
                <a:ea typeface="Montserrat"/>
                <a:cs typeface="Montserrat"/>
                <a:sym typeface="Montserrat"/>
              </a:rPr>
              <a:t>tramite la quale potrà visualizzare la sua </a:t>
            </a:r>
            <a:r>
              <a:rPr b="1" lang="it" sz="1200">
                <a:latin typeface="Montserrat"/>
                <a:ea typeface="Montserrat"/>
                <a:cs typeface="Montserrat"/>
                <a:sym typeface="Montserrat"/>
              </a:rPr>
              <a:t>email</a:t>
            </a:r>
            <a:r>
              <a:rPr lang="it" sz="1200">
                <a:latin typeface="Montserrat"/>
                <a:ea typeface="Montserrat"/>
                <a:cs typeface="Montserrat"/>
                <a:sym typeface="Montserrat"/>
              </a:rPr>
              <a:t>, il suo </a:t>
            </a:r>
            <a:r>
              <a:rPr b="1" lang="it" sz="1200">
                <a:latin typeface="Montserrat"/>
                <a:ea typeface="Montserrat"/>
                <a:cs typeface="Montserrat"/>
                <a:sym typeface="Montserrat"/>
              </a:rPr>
              <a:t>nickname </a:t>
            </a:r>
            <a:r>
              <a:rPr lang="it" sz="1200">
                <a:latin typeface="Montserrat"/>
                <a:ea typeface="Montserrat"/>
                <a:cs typeface="Montserrat"/>
                <a:sym typeface="Montserrat"/>
              </a:rPr>
              <a:t>e volendo </a:t>
            </a:r>
            <a:r>
              <a:rPr b="1" lang="it" sz="1200">
                <a:latin typeface="Montserrat"/>
                <a:ea typeface="Montserrat"/>
                <a:cs typeface="Montserrat"/>
                <a:sym typeface="Montserrat"/>
              </a:rPr>
              <a:t>potrà modificare la password</a:t>
            </a:r>
            <a:r>
              <a:rPr lang="it" sz="1200">
                <a:latin typeface="Montserrat"/>
                <a:ea typeface="Montserrat"/>
                <a:cs typeface="Montserrat"/>
                <a:sym typeface="Montserrat"/>
              </a:rPr>
              <a:t>. In quest’ultimo caso è stato utilizzato il </a:t>
            </a:r>
            <a:r>
              <a:rPr b="1" lang="it" sz="1200">
                <a:latin typeface="Montserrat"/>
                <a:ea typeface="Montserrat"/>
                <a:cs typeface="Montserrat"/>
                <a:sym typeface="Montserrat"/>
              </a:rPr>
              <a:t>servizio offerto da Firebase </a:t>
            </a:r>
            <a:r>
              <a:rPr lang="it" sz="1200">
                <a:latin typeface="Montserrat"/>
                <a:ea typeface="Montserrat"/>
                <a:cs typeface="Montserrat"/>
                <a:sym typeface="Montserrat"/>
              </a:rPr>
              <a:t>che permetterà all’utente di ricevere via mail il link sul quale cliccare per poter impostare correttamente la nuova password.</a:t>
            </a:r>
            <a:endParaRPr sz="1200">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1200">
              <a:latin typeface="Montserrat"/>
              <a:ea typeface="Montserrat"/>
              <a:cs typeface="Montserrat"/>
              <a:sym typeface="Montserrat"/>
            </a:endParaRPr>
          </a:p>
          <a:p>
            <a:pPr indent="-304800" lvl="0" marL="457200" rtl="0" algn="l">
              <a:lnSpc>
                <a:spcPct val="100000"/>
              </a:lnSpc>
              <a:spcBef>
                <a:spcPts val="0"/>
              </a:spcBef>
              <a:spcAft>
                <a:spcPts val="0"/>
              </a:spcAft>
              <a:buSzPts val="1200"/>
              <a:buFont typeface="Montserrat"/>
              <a:buChar char="●"/>
            </a:pPr>
            <a:r>
              <a:rPr lang="it" sz="1200">
                <a:latin typeface="Montserrat"/>
                <a:ea typeface="Montserrat"/>
                <a:cs typeface="Montserrat"/>
                <a:sym typeface="Montserrat"/>
              </a:rPr>
              <a:t>Quando l’utente clicca su ‘</a:t>
            </a:r>
            <a:r>
              <a:rPr b="1" lang="it" sz="1200">
                <a:latin typeface="Montserrat"/>
                <a:ea typeface="Montserrat"/>
                <a:cs typeface="Montserrat"/>
                <a:sym typeface="Montserrat"/>
              </a:rPr>
              <a:t>Change password’</a:t>
            </a:r>
            <a:r>
              <a:rPr lang="it" sz="1200">
                <a:latin typeface="Montserrat"/>
                <a:ea typeface="Montserrat"/>
                <a:cs typeface="Montserrat"/>
                <a:sym typeface="Montserrat"/>
              </a:rPr>
              <a:t>, Il composable </a:t>
            </a:r>
            <a:r>
              <a:rPr b="1" lang="it" sz="1200">
                <a:latin typeface="Montserrat"/>
                <a:ea typeface="Montserrat"/>
                <a:cs typeface="Montserrat"/>
                <a:sym typeface="Montserrat"/>
              </a:rPr>
              <a:t>‘Settings’ </a:t>
            </a:r>
            <a:r>
              <a:rPr lang="it" sz="1200">
                <a:latin typeface="Montserrat"/>
                <a:ea typeface="Montserrat"/>
                <a:cs typeface="Montserrat"/>
                <a:sym typeface="Montserrat"/>
              </a:rPr>
              <a:t>genera un evento che verrà gestito dal </a:t>
            </a:r>
            <a:r>
              <a:rPr b="1" lang="it" sz="1200">
                <a:latin typeface="Montserrat"/>
                <a:ea typeface="Montserrat"/>
                <a:cs typeface="Montserrat"/>
                <a:sym typeface="Montserrat"/>
              </a:rPr>
              <a:t>‘LoginViewModel’</a:t>
            </a:r>
            <a:r>
              <a:rPr lang="it" sz="1200">
                <a:latin typeface="Montserrat"/>
                <a:ea typeface="Montserrat"/>
                <a:cs typeface="Montserrat"/>
                <a:sym typeface="Montserrat"/>
              </a:rPr>
              <a:t> il quale si preoccuperà di portare la navigazione sul composable </a:t>
            </a:r>
            <a:r>
              <a:rPr b="1" lang="it" sz="1200">
                <a:latin typeface="Montserrat"/>
                <a:ea typeface="Montserrat"/>
                <a:cs typeface="Montserrat"/>
                <a:sym typeface="Montserrat"/>
              </a:rPr>
              <a:t>‘ForgotPassword’</a:t>
            </a:r>
            <a:r>
              <a:rPr lang="it" sz="1200">
                <a:latin typeface="Montserrat"/>
                <a:ea typeface="Montserrat"/>
                <a:cs typeface="Montserrat"/>
                <a:sym typeface="Montserrat"/>
              </a:rPr>
              <a:t> nel quale l’utente potrà digitare l’email di recupero e confermare.</a:t>
            </a:r>
            <a:endParaRPr sz="1200">
              <a:latin typeface="Montserrat"/>
              <a:ea typeface="Montserrat"/>
              <a:cs typeface="Montserrat"/>
              <a:sym typeface="Montserrat"/>
            </a:endParaRPr>
          </a:p>
          <a:p>
            <a:pPr indent="0" lvl="0" marL="457200" rtl="0" algn="l">
              <a:spcBef>
                <a:spcPts val="0"/>
              </a:spcBef>
              <a:spcAft>
                <a:spcPts val="1600"/>
              </a:spcAft>
              <a:buNone/>
            </a:pPr>
            <a:r>
              <a:t/>
            </a:r>
            <a:endParaRPr sz="1100">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34" name="Shape 434"/>
        <p:cNvGrpSpPr/>
        <p:nvPr/>
      </p:nvGrpSpPr>
      <p:grpSpPr>
        <a:xfrm>
          <a:off x="0" y="0"/>
          <a:ext cx="0" cy="0"/>
          <a:chOff x="0" y="0"/>
          <a:chExt cx="0" cy="0"/>
        </a:xfrm>
      </p:grpSpPr>
      <p:sp>
        <p:nvSpPr>
          <p:cNvPr id="435" name="Google Shape;435;p42"/>
          <p:cNvSpPr txBox="1"/>
          <p:nvPr>
            <p:ph type="title"/>
          </p:nvPr>
        </p:nvSpPr>
        <p:spPr>
          <a:xfrm>
            <a:off x="1297500" y="393750"/>
            <a:ext cx="7038900" cy="91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a:t>Artisti e Brani</a:t>
            </a:r>
            <a:endParaRPr sz="2400"/>
          </a:p>
        </p:txBody>
      </p:sp>
      <p:sp>
        <p:nvSpPr>
          <p:cNvPr id="436" name="Google Shape;436;p42"/>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p>
            <a:pPr indent="-273050" lvl="0" marL="457200" rtl="0" algn="l">
              <a:spcBef>
                <a:spcPts val="0"/>
              </a:spcBef>
              <a:spcAft>
                <a:spcPts val="0"/>
              </a:spcAft>
              <a:buSzPts val="700"/>
              <a:buChar char="●"/>
            </a:pPr>
            <a:r>
              <a:rPr lang="it" sz="700"/>
              <a:t>La nostra app estrae informazioni per artisti e brani dall’Api di spotify.</a:t>
            </a:r>
            <a:endParaRPr sz="700"/>
          </a:p>
          <a:p>
            <a:pPr indent="-273050" lvl="0" marL="457200" rtl="0" algn="l">
              <a:spcBef>
                <a:spcPts val="0"/>
              </a:spcBef>
              <a:spcAft>
                <a:spcPts val="0"/>
              </a:spcAft>
              <a:buSzPts val="700"/>
              <a:buChar char="●"/>
            </a:pPr>
            <a:r>
              <a:rPr lang="it" sz="700"/>
              <a:t>Inizialmente si era pensato di </a:t>
            </a:r>
            <a:r>
              <a:rPr lang="it" sz="700"/>
              <a:t>estrarle</a:t>
            </a:r>
            <a:r>
              <a:rPr lang="it" sz="700"/>
              <a:t> utilizzato Spotify SDK ma purtroppo non è stato possibile per 2 motivi principalmente:</a:t>
            </a:r>
            <a:endParaRPr sz="700"/>
          </a:p>
          <a:p>
            <a:pPr indent="-273050" lvl="1" marL="1371600" rtl="0" algn="l">
              <a:spcBef>
                <a:spcPts val="0"/>
              </a:spcBef>
              <a:spcAft>
                <a:spcPts val="0"/>
              </a:spcAft>
              <a:buSzPts val="700"/>
              <a:buChar char="○"/>
            </a:pPr>
            <a:r>
              <a:rPr lang="it" sz="700"/>
              <a:t>Per utilizzare la spotify SDK bisogna </a:t>
            </a:r>
            <a:r>
              <a:rPr lang="it" sz="700"/>
              <a:t>autenticarsi</a:t>
            </a:r>
            <a:r>
              <a:rPr lang="it" sz="700"/>
              <a:t> nell’app di spotify in modo da poter accedere ai dati e questo significava sia </a:t>
            </a:r>
            <a:r>
              <a:rPr lang="it" sz="700"/>
              <a:t>inserire</a:t>
            </a:r>
            <a:r>
              <a:rPr lang="it" sz="700"/>
              <a:t> un requisito per l’utente per </a:t>
            </a:r>
            <a:r>
              <a:rPr lang="it" sz="700"/>
              <a:t>l'installazione</a:t>
            </a:r>
            <a:r>
              <a:rPr lang="it" sz="700"/>
              <a:t> dell’app ma soprattutto un dispendio di batteria molto più oneroso del previsto </a:t>
            </a:r>
            <a:r>
              <a:rPr lang="it" sz="700"/>
              <a:t>poiché</a:t>
            </a:r>
            <a:r>
              <a:rPr lang="it" sz="700"/>
              <a:t> Spotify deve rimanere sempre in background (il che è abbastanza inutile visto che c’ho che volevamo era solo estrarre delle informazioni solo allo start dell’app).</a:t>
            </a:r>
            <a:endParaRPr sz="700"/>
          </a:p>
          <a:p>
            <a:pPr indent="-273050" lvl="1" marL="1371600" rtl="0" algn="l">
              <a:spcBef>
                <a:spcPts val="0"/>
              </a:spcBef>
              <a:spcAft>
                <a:spcPts val="0"/>
              </a:spcAft>
              <a:buSzPts val="700"/>
              <a:buChar char="○"/>
            </a:pPr>
            <a:r>
              <a:rPr lang="it" sz="700"/>
              <a:t>Spotify SDK è scritto in java, è in beta, non viene aggiornata da un anno e a quanto viene riportato su stackoverflow in molti thread i tutorial per il collegamento al SDK sono deprecati.</a:t>
            </a:r>
            <a:endParaRPr sz="700"/>
          </a:p>
          <a:p>
            <a:pPr indent="-273050" lvl="0" marL="457200" rtl="0" algn="l">
              <a:spcBef>
                <a:spcPts val="0"/>
              </a:spcBef>
              <a:spcAft>
                <a:spcPts val="0"/>
              </a:spcAft>
              <a:buSzPts val="700"/>
              <a:buChar char="●"/>
            </a:pPr>
            <a:r>
              <a:rPr lang="it" sz="700"/>
              <a:t>Abbiamo quindi prima cercato un wrapper kotlin per la spotify API in modo da integrarla attivamente nel codice ma purtroppo non estraeva le info che ci servivano quindi abbiamo optato per creare 2 piccoli servizi REST che estressero </a:t>
            </a:r>
            <a:r>
              <a:rPr lang="it" sz="700"/>
              <a:t>tutto quello che riguardava artisti o brani.</a:t>
            </a:r>
            <a:endParaRPr sz="700"/>
          </a:p>
          <a:p>
            <a:pPr indent="-273050" lvl="0" marL="457200" rtl="0" algn="l">
              <a:spcBef>
                <a:spcPts val="0"/>
              </a:spcBef>
              <a:spcAft>
                <a:spcPts val="0"/>
              </a:spcAft>
              <a:buSzPts val="700"/>
              <a:buChar char="●"/>
            </a:pPr>
            <a:r>
              <a:rPr lang="it" sz="700"/>
              <a:t>P.S. è stato estratto un file Json dei primi artisti e brani restituiti dai servizi e usati per popolare solo per la prima volta il nostro DB</a:t>
            </a:r>
            <a:r>
              <a:rPr lang="it" sz="700"/>
              <a:t> (come si può notare dalla coroutine che lancia le 2 funzioni di poulate)</a:t>
            </a:r>
            <a:br>
              <a:rPr lang="it" sz="700"/>
            </a:br>
            <a:r>
              <a:rPr lang="it" sz="700"/>
              <a:t> </a:t>
            </a:r>
            <a:endParaRPr sz="700"/>
          </a:p>
        </p:txBody>
      </p:sp>
      <p:sp>
        <p:nvSpPr>
          <p:cNvPr id="437" name="Google Shape;437;p42"/>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38" name="Google Shape;438;p42"/>
          <p:cNvPicPr preferRelativeResize="0"/>
          <p:nvPr/>
        </p:nvPicPr>
        <p:blipFill>
          <a:blip r:embed="rId3">
            <a:alphaModFix/>
          </a:blip>
          <a:stretch>
            <a:fillRect/>
          </a:stretch>
        </p:blipFill>
        <p:spPr>
          <a:xfrm>
            <a:off x="4933225" y="1567550"/>
            <a:ext cx="3774349" cy="30638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42" name="Shape 442"/>
        <p:cNvGrpSpPr/>
        <p:nvPr/>
      </p:nvGrpSpPr>
      <p:grpSpPr>
        <a:xfrm>
          <a:off x="0" y="0"/>
          <a:ext cx="0" cy="0"/>
          <a:chOff x="0" y="0"/>
          <a:chExt cx="0" cy="0"/>
        </a:xfrm>
      </p:grpSpPr>
      <p:sp>
        <p:nvSpPr>
          <p:cNvPr id="443" name="Google Shape;443;p43"/>
          <p:cNvSpPr txBox="1"/>
          <p:nvPr>
            <p:ph type="title"/>
          </p:nvPr>
        </p:nvSpPr>
        <p:spPr>
          <a:xfrm>
            <a:off x="1297500" y="432050"/>
            <a:ext cx="7038900" cy="91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a:t>MarketPlace</a:t>
            </a:r>
            <a:endParaRPr sz="2400"/>
          </a:p>
        </p:txBody>
      </p:sp>
      <p:sp>
        <p:nvSpPr>
          <p:cNvPr id="444" name="Google Shape;444;p43"/>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it" sz="1000"/>
              <a:t>Nella schermata di marketplace, l’utente potrà acquistare carte di brani e artisti.</a:t>
            </a:r>
            <a:endParaRPr sz="1000"/>
          </a:p>
          <a:p>
            <a:pPr indent="-292100" lvl="0" marL="457200" rtl="0" algn="l">
              <a:spcBef>
                <a:spcPts val="0"/>
              </a:spcBef>
              <a:spcAft>
                <a:spcPts val="0"/>
              </a:spcAft>
              <a:buSzPts val="1000"/>
              <a:buChar char="●"/>
            </a:pPr>
            <a:r>
              <a:rPr lang="it" sz="1000"/>
              <a:t>La schermata è divisa in 2 tab un per ognuna delle 2 categorie </a:t>
            </a:r>
            <a:endParaRPr sz="1000"/>
          </a:p>
          <a:p>
            <a:pPr indent="-292100" lvl="0" marL="457200" rtl="0" algn="l">
              <a:spcBef>
                <a:spcPts val="0"/>
              </a:spcBef>
              <a:spcAft>
                <a:spcPts val="0"/>
              </a:spcAft>
              <a:buSzPts val="1000"/>
              <a:buChar char="●"/>
            </a:pPr>
            <a:r>
              <a:rPr lang="it" sz="1000"/>
              <a:t>In ogni tab è possibile cercare una carta specifica:</a:t>
            </a:r>
            <a:endParaRPr sz="1000"/>
          </a:p>
          <a:p>
            <a:pPr indent="-292100" lvl="1" marL="914400" rtl="0" algn="l">
              <a:spcBef>
                <a:spcPts val="0"/>
              </a:spcBef>
              <a:spcAft>
                <a:spcPts val="0"/>
              </a:spcAft>
              <a:buSzPts val="1000"/>
              <a:buChar char="○"/>
            </a:pPr>
            <a:r>
              <a:rPr lang="it" sz="1000"/>
              <a:t>negli artisti e possibile fare la ricerca per popolarità, nome e genere prodotto dall’artista</a:t>
            </a:r>
            <a:endParaRPr sz="1000"/>
          </a:p>
          <a:p>
            <a:pPr indent="-292100" lvl="1" marL="914400" rtl="0" algn="l">
              <a:spcBef>
                <a:spcPts val="0"/>
              </a:spcBef>
              <a:spcAft>
                <a:spcPts val="0"/>
              </a:spcAft>
              <a:buSzPts val="1000"/>
              <a:buChar char="○"/>
            </a:pPr>
            <a:r>
              <a:rPr lang="it" sz="1000"/>
              <a:t>nei brani per popolarità e nome </a:t>
            </a:r>
            <a:endParaRPr sz="1000"/>
          </a:p>
          <a:p>
            <a:pPr indent="0" lvl="0" marL="457200" rtl="0" algn="l">
              <a:spcBef>
                <a:spcPts val="1600"/>
              </a:spcBef>
              <a:spcAft>
                <a:spcPts val="1600"/>
              </a:spcAft>
              <a:buNone/>
            </a:pPr>
            <a:r>
              <a:t/>
            </a:r>
            <a:endParaRPr sz="1000"/>
          </a:p>
        </p:txBody>
      </p:sp>
      <p:sp>
        <p:nvSpPr>
          <p:cNvPr id="445" name="Google Shape;445;p43"/>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46" name="Google Shape;446;p43"/>
          <p:cNvPicPr preferRelativeResize="0"/>
          <p:nvPr/>
        </p:nvPicPr>
        <p:blipFill>
          <a:blip r:embed="rId3">
            <a:alphaModFix/>
          </a:blip>
          <a:stretch>
            <a:fillRect/>
          </a:stretch>
        </p:blipFill>
        <p:spPr>
          <a:xfrm>
            <a:off x="4700700" y="1450038"/>
            <a:ext cx="4107400" cy="22434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50" name="Shape 450"/>
        <p:cNvGrpSpPr/>
        <p:nvPr/>
      </p:nvGrpSpPr>
      <p:grpSpPr>
        <a:xfrm>
          <a:off x="0" y="0"/>
          <a:ext cx="0" cy="0"/>
          <a:chOff x="0" y="0"/>
          <a:chExt cx="0" cy="0"/>
        </a:xfrm>
      </p:grpSpPr>
      <p:sp>
        <p:nvSpPr>
          <p:cNvPr id="451" name="Google Shape;451;p44"/>
          <p:cNvSpPr txBox="1"/>
          <p:nvPr>
            <p:ph type="title"/>
          </p:nvPr>
        </p:nvSpPr>
        <p:spPr>
          <a:xfrm>
            <a:off x="1297500" y="432050"/>
            <a:ext cx="7038900" cy="91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a:t>MarketPlace - Tabelle </a:t>
            </a:r>
            <a:endParaRPr sz="2400"/>
          </a:p>
        </p:txBody>
      </p:sp>
      <p:sp>
        <p:nvSpPr>
          <p:cNvPr id="452" name="Google Shape;452;p44"/>
          <p:cNvSpPr txBox="1"/>
          <p:nvPr>
            <p:ph idx="1" type="body"/>
          </p:nvPr>
        </p:nvSpPr>
        <p:spPr>
          <a:xfrm>
            <a:off x="1341275" y="1567550"/>
            <a:ext cx="3403200" cy="2911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000"/>
          </a:p>
          <a:p>
            <a:pPr indent="0" lvl="0" marL="457200" rtl="0" algn="l">
              <a:spcBef>
                <a:spcPts val="1600"/>
              </a:spcBef>
              <a:spcAft>
                <a:spcPts val="1600"/>
              </a:spcAft>
              <a:buNone/>
            </a:pPr>
            <a:r>
              <a:t/>
            </a:r>
            <a:endParaRPr sz="1000"/>
          </a:p>
        </p:txBody>
      </p:sp>
      <p:sp>
        <p:nvSpPr>
          <p:cNvPr id="453" name="Google Shape;453;p44"/>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54" name="Google Shape;454;p44"/>
          <p:cNvPicPr preferRelativeResize="0"/>
          <p:nvPr/>
        </p:nvPicPr>
        <p:blipFill>
          <a:blip r:embed="rId3">
            <a:alphaModFix/>
          </a:blip>
          <a:stretch>
            <a:fillRect/>
          </a:stretch>
        </p:blipFill>
        <p:spPr>
          <a:xfrm>
            <a:off x="1297500" y="1540200"/>
            <a:ext cx="3414998" cy="3152850"/>
          </a:xfrm>
          <a:prstGeom prst="rect">
            <a:avLst/>
          </a:prstGeom>
          <a:noFill/>
          <a:ln>
            <a:noFill/>
          </a:ln>
        </p:spPr>
      </p:pic>
      <p:pic>
        <p:nvPicPr>
          <p:cNvPr id="455" name="Google Shape;455;p44"/>
          <p:cNvPicPr preferRelativeResize="0"/>
          <p:nvPr/>
        </p:nvPicPr>
        <p:blipFill>
          <a:blip r:embed="rId4">
            <a:alphaModFix/>
          </a:blip>
          <a:stretch>
            <a:fillRect/>
          </a:stretch>
        </p:blipFill>
        <p:spPr>
          <a:xfrm>
            <a:off x="4933225" y="1580200"/>
            <a:ext cx="3916374" cy="30728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59" name="Shape 459"/>
        <p:cNvGrpSpPr/>
        <p:nvPr/>
      </p:nvGrpSpPr>
      <p:grpSpPr>
        <a:xfrm>
          <a:off x="0" y="0"/>
          <a:ext cx="0" cy="0"/>
          <a:chOff x="0" y="0"/>
          <a:chExt cx="0" cy="0"/>
        </a:xfrm>
      </p:grpSpPr>
      <p:sp>
        <p:nvSpPr>
          <p:cNvPr id="460" name="Google Shape;460;p45"/>
          <p:cNvSpPr txBox="1"/>
          <p:nvPr>
            <p:ph type="title"/>
          </p:nvPr>
        </p:nvSpPr>
        <p:spPr>
          <a:xfrm>
            <a:off x="1297500" y="432050"/>
            <a:ext cx="7038900" cy="91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a:t>MarketPlace - Dao</a:t>
            </a:r>
            <a:endParaRPr sz="2400"/>
          </a:p>
        </p:txBody>
      </p:sp>
      <p:sp>
        <p:nvSpPr>
          <p:cNvPr id="461" name="Google Shape;461;p45"/>
          <p:cNvSpPr txBox="1"/>
          <p:nvPr>
            <p:ph idx="1" type="body"/>
          </p:nvPr>
        </p:nvSpPr>
        <p:spPr>
          <a:xfrm>
            <a:off x="1341275" y="1567550"/>
            <a:ext cx="3403200" cy="2911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000"/>
          </a:p>
          <a:p>
            <a:pPr indent="0" lvl="0" marL="457200" rtl="0" algn="l">
              <a:spcBef>
                <a:spcPts val="1600"/>
              </a:spcBef>
              <a:spcAft>
                <a:spcPts val="1600"/>
              </a:spcAft>
              <a:buNone/>
            </a:pPr>
            <a:r>
              <a:t/>
            </a:r>
            <a:endParaRPr sz="1000"/>
          </a:p>
        </p:txBody>
      </p:sp>
      <p:sp>
        <p:nvSpPr>
          <p:cNvPr id="462" name="Google Shape;462;p4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63" name="Google Shape;463;p45"/>
          <p:cNvPicPr preferRelativeResize="0"/>
          <p:nvPr/>
        </p:nvPicPr>
        <p:blipFill>
          <a:blip r:embed="rId3">
            <a:alphaModFix/>
          </a:blip>
          <a:stretch>
            <a:fillRect/>
          </a:stretch>
        </p:blipFill>
        <p:spPr>
          <a:xfrm>
            <a:off x="698175" y="1346151"/>
            <a:ext cx="3403200" cy="3618848"/>
          </a:xfrm>
          <a:prstGeom prst="rect">
            <a:avLst/>
          </a:prstGeom>
          <a:noFill/>
          <a:ln>
            <a:noFill/>
          </a:ln>
        </p:spPr>
      </p:pic>
      <p:pic>
        <p:nvPicPr>
          <p:cNvPr id="464" name="Google Shape;464;p45"/>
          <p:cNvPicPr preferRelativeResize="0"/>
          <p:nvPr/>
        </p:nvPicPr>
        <p:blipFill>
          <a:blip r:embed="rId4">
            <a:alphaModFix/>
          </a:blip>
          <a:stretch>
            <a:fillRect/>
          </a:stretch>
        </p:blipFill>
        <p:spPr>
          <a:xfrm>
            <a:off x="4657575" y="1346150"/>
            <a:ext cx="3403199" cy="3650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393750"/>
            <a:ext cx="7038900" cy="68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Situazione attuale</a:t>
            </a:r>
            <a:endParaRPr/>
          </a:p>
        </p:txBody>
      </p:sp>
      <p:sp>
        <p:nvSpPr>
          <p:cNvPr id="241" name="Google Shape;241;p19"/>
          <p:cNvSpPr txBox="1"/>
          <p:nvPr/>
        </p:nvSpPr>
        <p:spPr>
          <a:xfrm>
            <a:off x="1347150" y="1081650"/>
            <a:ext cx="825900" cy="6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42" name="Google Shape;242;p19"/>
          <p:cNvSpPr txBox="1"/>
          <p:nvPr>
            <p:ph idx="1" type="body"/>
          </p:nvPr>
        </p:nvSpPr>
        <p:spPr>
          <a:xfrm>
            <a:off x="2030400" y="1081650"/>
            <a:ext cx="58773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200">
                <a:latin typeface="Montserrat"/>
                <a:ea typeface="Montserrat"/>
                <a:cs typeface="Montserrat"/>
                <a:sym typeface="Montserrat"/>
              </a:rPr>
              <a:t>L’app è originale per l’ambito musicale, in quanto le applicazioni esistenti che le somigliano non sono molte e in particolare non fanno riferimento alla musica ma bensì si riferiscono solo ed esclusivamente allo sport. </a:t>
            </a:r>
            <a:endParaRPr sz="1200">
              <a:latin typeface="Montserrat"/>
              <a:ea typeface="Montserrat"/>
              <a:cs typeface="Montserrat"/>
              <a:sym typeface="Montserrat"/>
            </a:endParaRPr>
          </a:p>
          <a:p>
            <a:pPr indent="0" lvl="0" marL="0" rtl="0" algn="l">
              <a:spcBef>
                <a:spcPts val="0"/>
              </a:spcBef>
              <a:spcAft>
                <a:spcPts val="0"/>
              </a:spcAft>
              <a:buNone/>
            </a:pPr>
            <a:r>
              <a:t/>
            </a:r>
            <a:endParaRPr sz="1500">
              <a:latin typeface="Montserrat"/>
              <a:ea typeface="Montserrat"/>
              <a:cs typeface="Montserrat"/>
              <a:sym typeface="Montserrat"/>
            </a:endParaRPr>
          </a:p>
          <a:p>
            <a:pPr indent="0" lvl="0" marL="0" rtl="0" algn="l">
              <a:spcBef>
                <a:spcPts val="0"/>
              </a:spcBef>
              <a:spcAft>
                <a:spcPts val="0"/>
              </a:spcAft>
              <a:buNone/>
            </a:pPr>
            <a:r>
              <a:rPr lang="it" sz="1200">
                <a:latin typeface="Montserrat"/>
                <a:ea typeface="Montserrat"/>
                <a:cs typeface="Montserrat"/>
                <a:sym typeface="Montserrat"/>
              </a:rPr>
              <a:t>Dopo una ricerca sui principali stores, abbiamo notato che l’ambito musicale sia trattato per lo più con app che permettono esclusivamente la riproduzione di brani senza permettere all’utente di poter effettivamente mettere in mostra la sua conoscenza musicale e quindi confrontarsi con altri utenti.</a:t>
            </a:r>
            <a:endParaRPr sz="1200">
              <a:latin typeface="Montserrat"/>
              <a:ea typeface="Montserrat"/>
              <a:cs typeface="Montserrat"/>
              <a:sym typeface="Montserrat"/>
            </a:endParaRPr>
          </a:p>
        </p:txBody>
      </p:sp>
      <p:sp>
        <p:nvSpPr>
          <p:cNvPr id="243" name="Google Shape;243;p19"/>
          <p:cNvSpPr txBox="1"/>
          <p:nvPr/>
        </p:nvSpPr>
        <p:spPr>
          <a:xfrm>
            <a:off x="1297488" y="2073719"/>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2400">
                <a:solidFill>
                  <a:srgbClr val="FFFFFF"/>
                </a:solidFill>
                <a:latin typeface="Montserrat"/>
                <a:ea typeface="Montserrat"/>
                <a:cs typeface="Montserrat"/>
                <a:sym typeface="Montserrat"/>
              </a:rPr>
              <a:t>02</a:t>
            </a:r>
            <a:endParaRPr sz="1300">
              <a:solidFill>
                <a:srgbClr val="FFFFFF"/>
              </a:solidFill>
            </a:endParaRPr>
          </a:p>
        </p:txBody>
      </p:sp>
      <p:sp>
        <p:nvSpPr>
          <p:cNvPr id="244" name="Google Shape;244;p19"/>
          <p:cNvSpPr txBox="1"/>
          <p:nvPr>
            <p:ph idx="1" type="body"/>
          </p:nvPr>
        </p:nvSpPr>
        <p:spPr>
          <a:xfrm>
            <a:off x="2030400" y="3436875"/>
            <a:ext cx="5968500" cy="158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200">
                <a:latin typeface="Montserrat"/>
                <a:ea typeface="Montserrat"/>
                <a:cs typeface="Montserrat"/>
                <a:sym typeface="Montserrat"/>
              </a:rPr>
              <a:t>La nostra app non mira a risolvere un problema specifico ma bensì ha uno scopo più ricreativo e quindi potenzialmente divertente e intrigante per gli intenditori di musica.</a:t>
            </a:r>
            <a:endParaRPr sz="1200">
              <a:latin typeface="Montserrat"/>
              <a:ea typeface="Montserrat"/>
              <a:cs typeface="Montserrat"/>
              <a:sym typeface="Montserrat"/>
            </a:endParaRPr>
          </a:p>
          <a:p>
            <a:pPr indent="0" lvl="0" marL="0" rtl="0" algn="l">
              <a:spcBef>
                <a:spcPts val="0"/>
              </a:spcBef>
              <a:spcAft>
                <a:spcPts val="0"/>
              </a:spcAft>
              <a:buNone/>
            </a:pPr>
            <a:r>
              <a:t/>
            </a:r>
            <a:endParaRPr sz="1000">
              <a:latin typeface="Arial"/>
              <a:ea typeface="Arial"/>
              <a:cs typeface="Arial"/>
              <a:sym typeface="Arial"/>
            </a:endParaRPr>
          </a:p>
          <a:p>
            <a:pPr indent="0" lvl="0" marL="0" rtl="0" algn="l">
              <a:spcBef>
                <a:spcPts val="0"/>
              </a:spcBef>
              <a:spcAft>
                <a:spcPts val="0"/>
              </a:spcAft>
              <a:buNone/>
            </a:pPr>
            <a:r>
              <a:t/>
            </a:r>
            <a:endParaRPr sz="1000">
              <a:latin typeface="Arial"/>
              <a:ea typeface="Arial"/>
              <a:cs typeface="Arial"/>
              <a:sym typeface="Arial"/>
            </a:endParaRPr>
          </a:p>
          <a:p>
            <a:pPr indent="0" lvl="0" marL="0" rtl="0" algn="l">
              <a:spcBef>
                <a:spcPts val="0"/>
              </a:spcBef>
              <a:spcAft>
                <a:spcPts val="0"/>
              </a:spcAft>
              <a:buNone/>
            </a:pPr>
            <a:r>
              <a:t/>
            </a:r>
            <a:endParaRPr/>
          </a:p>
        </p:txBody>
      </p:sp>
      <p:sp>
        <p:nvSpPr>
          <p:cNvPr id="245" name="Google Shape;245;p19"/>
          <p:cNvSpPr txBox="1"/>
          <p:nvPr/>
        </p:nvSpPr>
        <p:spPr>
          <a:xfrm>
            <a:off x="1297488" y="3492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2400">
                <a:solidFill>
                  <a:srgbClr val="FFFFFF"/>
                </a:solidFill>
                <a:latin typeface="Montserrat"/>
                <a:ea typeface="Montserrat"/>
                <a:cs typeface="Montserrat"/>
                <a:sym typeface="Montserrat"/>
              </a:rPr>
              <a:t>03</a:t>
            </a:r>
            <a:endParaRPr sz="1300">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68" name="Shape 468"/>
        <p:cNvGrpSpPr/>
        <p:nvPr/>
      </p:nvGrpSpPr>
      <p:grpSpPr>
        <a:xfrm>
          <a:off x="0" y="0"/>
          <a:ext cx="0" cy="0"/>
          <a:chOff x="0" y="0"/>
          <a:chExt cx="0" cy="0"/>
        </a:xfrm>
      </p:grpSpPr>
      <p:sp>
        <p:nvSpPr>
          <p:cNvPr id="469" name="Google Shape;469;p46"/>
          <p:cNvSpPr txBox="1"/>
          <p:nvPr>
            <p:ph type="title"/>
          </p:nvPr>
        </p:nvSpPr>
        <p:spPr>
          <a:xfrm>
            <a:off x="1297500" y="432050"/>
            <a:ext cx="7038900" cy="91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a:t>MarketPlace - Repository</a:t>
            </a:r>
            <a:endParaRPr sz="2400"/>
          </a:p>
        </p:txBody>
      </p:sp>
      <p:sp>
        <p:nvSpPr>
          <p:cNvPr id="470" name="Google Shape;470;p46"/>
          <p:cNvSpPr txBox="1"/>
          <p:nvPr>
            <p:ph idx="1" type="body"/>
          </p:nvPr>
        </p:nvSpPr>
        <p:spPr>
          <a:xfrm>
            <a:off x="1341275" y="1567550"/>
            <a:ext cx="3403200" cy="29112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it" sz="1000"/>
              <a:t>Viene riportata solo l’ artist Repository ma il trackrepository è praticamente speculare</a:t>
            </a:r>
            <a:endParaRPr sz="1000"/>
          </a:p>
          <a:p>
            <a:pPr indent="0" lvl="0" marL="457200" rtl="0" algn="l">
              <a:spcBef>
                <a:spcPts val="1600"/>
              </a:spcBef>
              <a:spcAft>
                <a:spcPts val="1600"/>
              </a:spcAft>
              <a:buNone/>
            </a:pPr>
            <a:r>
              <a:t/>
            </a:r>
            <a:endParaRPr sz="1000"/>
          </a:p>
        </p:txBody>
      </p:sp>
      <p:sp>
        <p:nvSpPr>
          <p:cNvPr id="471" name="Google Shape;471;p46"/>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72" name="Google Shape;472;p46"/>
          <p:cNvPicPr preferRelativeResize="0"/>
          <p:nvPr/>
        </p:nvPicPr>
        <p:blipFill>
          <a:blip r:embed="rId3">
            <a:alphaModFix/>
          </a:blip>
          <a:stretch>
            <a:fillRect/>
          </a:stretch>
        </p:blipFill>
        <p:spPr>
          <a:xfrm>
            <a:off x="4778850" y="1346151"/>
            <a:ext cx="3783200" cy="36337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76" name="Shape 476"/>
        <p:cNvGrpSpPr/>
        <p:nvPr/>
      </p:nvGrpSpPr>
      <p:grpSpPr>
        <a:xfrm>
          <a:off x="0" y="0"/>
          <a:ext cx="0" cy="0"/>
          <a:chOff x="0" y="0"/>
          <a:chExt cx="0" cy="0"/>
        </a:xfrm>
      </p:grpSpPr>
      <p:sp>
        <p:nvSpPr>
          <p:cNvPr id="477" name="Google Shape;477;p47"/>
          <p:cNvSpPr txBox="1"/>
          <p:nvPr>
            <p:ph type="title"/>
          </p:nvPr>
        </p:nvSpPr>
        <p:spPr>
          <a:xfrm>
            <a:off x="1297500" y="432050"/>
            <a:ext cx="7038900" cy="91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a:t>MarketPlace - ViewModel e Composable</a:t>
            </a:r>
            <a:endParaRPr sz="2400"/>
          </a:p>
        </p:txBody>
      </p:sp>
      <p:sp>
        <p:nvSpPr>
          <p:cNvPr id="478" name="Google Shape;478;p47"/>
          <p:cNvSpPr txBox="1"/>
          <p:nvPr>
            <p:ph idx="1" type="body"/>
          </p:nvPr>
        </p:nvSpPr>
        <p:spPr>
          <a:xfrm>
            <a:off x="1341275" y="1567550"/>
            <a:ext cx="3403200" cy="29112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it" sz="1000"/>
              <a:t>Si vuole riportare 2 esempi nel marketplaceViewModel</a:t>
            </a:r>
            <a:endParaRPr sz="1000"/>
          </a:p>
          <a:p>
            <a:pPr indent="-292100" lvl="0" marL="457200" rtl="0" algn="l">
              <a:spcBef>
                <a:spcPts val="0"/>
              </a:spcBef>
              <a:spcAft>
                <a:spcPts val="0"/>
              </a:spcAft>
              <a:buSzPts val="1000"/>
              <a:buChar char="●"/>
            </a:pPr>
            <a:r>
              <a:rPr lang="it" sz="1000"/>
              <a:t>Nel primo si vuole mettere in </a:t>
            </a:r>
            <a:r>
              <a:rPr lang="it" sz="1000"/>
              <a:t>evidenza</a:t>
            </a:r>
            <a:r>
              <a:rPr lang="it" sz="1000"/>
              <a:t> l’implementazione di uno dei filtri per la tab artisti (quella track è speculare).</a:t>
            </a:r>
            <a:endParaRPr sz="1000"/>
          </a:p>
          <a:p>
            <a:pPr indent="-292100" lvl="0" marL="457200" rtl="0" algn="l">
              <a:spcBef>
                <a:spcPts val="0"/>
              </a:spcBef>
              <a:spcAft>
                <a:spcPts val="0"/>
              </a:spcAft>
              <a:buSzPts val="1000"/>
              <a:buChar char="●"/>
            </a:pPr>
            <a:r>
              <a:rPr lang="it" sz="1000"/>
              <a:t>Ciò su cui si vuole mettere l’accento è l’utilizzo di _filteredArtistiValue il quale è un mutableStateFlow </a:t>
            </a:r>
            <a:endParaRPr sz="1000"/>
          </a:p>
          <a:p>
            <a:pPr indent="-292100" lvl="0" marL="457200" rtl="0" algn="l">
              <a:spcBef>
                <a:spcPts val="0"/>
              </a:spcBef>
              <a:spcAft>
                <a:spcPts val="0"/>
              </a:spcAft>
              <a:buSzPts val="1000"/>
              <a:buChar char="●"/>
            </a:pPr>
            <a:r>
              <a:rPr lang="it" sz="1000"/>
              <a:t>Difatti questo viene utilizzato per mantenere </a:t>
            </a:r>
            <a:r>
              <a:rPr lang="it" sz="1000"/>
              <a:t>aggiornato</a:t>
            </a:r>
            <a:r>
              <a:rPr lang="it" sz="1000"/>
              <a:t> in </a:t>
            </a:r>
            <a:r>
              <a:rPr lang="it" sz="1000"/>
              <a:t>real time</a:t>
            </a:r>
            <a:r>
              <a:rPr lang="it" sz="1000"/>
              <a:t> l’elenco delle carte da </a:t>
            </a:r>
            <a:r>
              <a:rPr lang="it" sz="1000"/>
              <a:t>mostrare</a:t>
            </a:r>
            <a:r>
              <a:rPr lang="it" sz="1000"/>
              <a:t> nel composable.</a:t>
            </a:r>
            <a:endParaRPr sz="1000"/>
          </a:p>
          <a:p>
            <a:pPr indent="-292100" lvl="0" marL="457200" rtl="0" algn="l">
              <a:spcBef>
                <a:spcPts val="0"/>
              </a:spcBef>
              <a:spcAft>
                <a:spcPts val="0"/>
              </a:spcAft>
              <a:buSzPts val="1000"/>
              <a:buChar char="●"/>
            </a:pPr>
            <a:r>
              <a:rPr lang="it" sz="1000"/>
              <a:t>Per fare ciò viene utilizzata la funzione collect asState sia nel caso in cui abbiamo </a:t>
            </a:r>
            <a:r>
              <a:rPr lang="it" sz="1000"/>
              <a:t>effettivamente</a:t>
            </a:r>
            <a:r>
              <a:rPr lang="it" sz="1000"/>
              <a:t> filtrato sia nel caso non lo avessimo fatto e </a:t>
            </a:r>
            <a:r>
              <a:rPr lang="it" sz="1000"/>
              <a:t>in</a:t>
            </a:r>
            <a:r>
              <a:rPr lang="it" sz="1000"/>
              <a:t> quel caso il collect viene applicato alla lista di tutti gli artisti </a:t>
            </a:r>
            <a:r>
              <a:rPr lang="it" sz="1000"/>
              <a:t>disponibili</a:t>
            </a:r>
            <a:r>
              <a:rPr lang="it" sz="1000"/>
              <a:t> nel marketplace</a:t>
            </a:r>
            <a:endParaRPr sz="1000"/>
          </a:p>
          <a:p>
            <a:pPr indent="0" lvl="0" marL="0" rtl="0" algn="l">
              <a:spcBef>
                <a:spcPts val="1600"/>
              </a:spcBef>
              <a:spcAft>
                <a:spcPts val="0"/>
              </a:spcAft>
              <a:buNone/>
            </a:pPr>
            <a:r>
              <a:t/>
            </a:r>
            <a:endParaRPr sz="1000"/>
          </a:p>
          <a:p>
            <a:pPr indent="0" lvl="0" marL="457200" rtl="0" algn="l">
              <a:spcBef>
                <a:spcPts val="1600"/>
              </a:spcBef>
              <a:spcAft>
                <a:spcPts val="1600"/>
              </a:spcAft>
              <a:buNone/>
            </a:pPr>
            <a:r>
              <a:t/>
            </a:r>
            <a:endParaRPr sz="1000"/>
          </a:p>
        </p:txBody>
      </p:sp>
      <p:sp>
        <p:nvSpPr>
          <p:cNvPr id="479" name="Google Shape;479;p47"/>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80" name="Google Shape;480;p47"/>
          <p:cNvPicPr preferRelativeResize="0"/>
          <p:nvPr/>
        </p:nvPicPr>
        <p:blipFill>
          <a:blip r:embed="rId3">
            <a:alphaModFix/>
          </a:blip>
          <a:stretch>
            <a:fillRect/>
          </a:stretch>
        </p:blipFill>
        <p:spPr>
          <a:xfrm>
            <a:off x="4933225" y="1567550"/>
            <a:ext cx="3776575" cy="1572025"/>
          </a:xfrm>
          <a:prstGeom prst="rect">
            <a:avLst/>
          </a:prstGeom>
          <a:noFill/>
          <a:ln>
            <a:noFill/>
          </a:ln>
        </p:spPr>
      </p:pic>
      <p:pic>
        <p:nvPicPr>
          <p:cNvPr id="481" name="Google Shape;481;p47"/>
          <p:cNvPicPr preferRelativeResize="0"/>
          <p:nvPr/>
        </p:nvPicPr>
        <p:blipFill>
          <a:blip r:embed="rId4">
            <a:alphaModFix/>
          </a:blip>
          <a:stretch>
            <a:fillRect/>
          </a:stretch>
        </p:blipFill>
        <p:spPr>
          <a:xfrm>
            <a:off x="4933225" y="3459475"/>
            <a:ext cx="3776574" cy="10551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85" name="Shape 485"/>
        <p:cNvGrpSpPr/>
        <p:nvPr/>
      </p:nvGrpSpPr>
      <p:grpSpPr>
        <a:xfrm>
          <a:off x="0" y="0"/>
          <a:ext cx="0" cy="0"/>
          <a:chOff x="0" y="0"/>
          <a:chExt cx="0" cy="0"/>
        </a:xfrm>
      </p:grpSpPr>
      <p:sp>
        <p:nvSpPr>
          <p:cNvPr id="486" name="Google Shape;486;p48"/>
          <p:cNvSpPr txBox="1"/>
          <p:nvPr>
            <p:ph type="title"/>
          </p:nvPr>
        </p:nvSpPr>
        <p:spPr>
          <a:xfrm>
            <a:off x="1297500" y="432050"/>
            <a:ext cx="7038900" cy="91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a:t>MarketPlace - ViewModel </a:t>
            </a:r>
            <a:endParaRPr sz="2400"/>
          </a:p>
        </p:txBody>
      </p:sp>
      <p:sp>
        <p:nvSpPr>
          <p:cNvPr id="487" name="Google Shape;487;p4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88" name="Google Shape;488;p48"/>
          <p:cNvPicPr preferRelativeResize="0"/>
          <p:nvPr/>
        </p:nvPicPr>
        <p:blipFill>
          <a:blip r:embed="rId3">
            <a:alphaModFix/>
          </a:blip>
          <a:stretch>
            <a:fillRect/>
          </a:stretch>
        </p:blipFill>
        <p:spPr>
          <a:xfrm>
            <a:off x="2691012" y="1258287"/>
            <a:ext cx="3761976" cy="35297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92" name="Shape 492"/>
        <p:cNvGrpSpPr/>
        <p:nvPr/>
      </p:nvGrpSpPr>
      <p:grpSpPr>
        <a:xfrm>
          <a:off x="0" y="0"/>
          <a:ext cx="0" cy="0"/>
          <a:chOff x="0" y="0"/>
          <a:chExt cx="0" cy="0"/>
        </a:xfrm>
      </p:grpSpPr>
      <p:sp>
        <p:nvSpPr>
          <p:cNvPr id="493" name="Google Shape;493;p49"/>
          <p:cNvSpPr txBox="1"/>
          <p:nvPr>
            <p:ph type="title"/>
          </p:nvPr>
        </p:nvSpPr>
        <p:spPr>
          <a:xfrm>
            <a:off x="1297500" y="393750"/>
            <a:ext cx="7038900" cy="91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a:t>Cards</a:t>
            </a:r>
            <a:endParaRPr sz="2400"/>
          </a:p>
        </p:txBody>
      </p:sp>
      <p:sp>
        <p:nvSpPr>
          <p:cNvPr id="494" name="Google Shape;494;p49"/>
          <p:cNvSpPr txBox="1"/>
          <p:nvPr>
            <p:ph idx="1" type="body"/>
          </p:nvPr>
        </p:nvSpPr>
        <p:spPr>
          <a:xfrm>
            <a:off x="1270150" y="1567550"/>
            <a:ext cx="34032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t"/>
              <a:t>La schermata Cards non è altro che una vista per tenere traccia di tutte le carte possedute da un utente</a:t>
            </a:r>
            <a:endParaRPr/>
          </a:p>
          <a:p>
            <a:pPr indent="-311150" lvl="0" marL="457200" rtl="0" algn="l">
              <a:spcBef>
                <a:spcPts val="0"/>
              </a:spcBef>
              <a:spcAft>
                <a:spcPts val="0"/>
              </a:spcAft>
              <a:buSzPts val="1300"/>
              <a:buChar char="●"/>
            </a:pPr>
            <a:r>
              <a:rPr lang="it"/>
              <a:t>La schermata è organizzata simile al marketplace in modo da dare continuity nelle scelte grafiche</a:t>
            </a:r>
            <a:endParaRPr/>
          </a:p>
          <a:p>
            <a:pPr indent="-311150" lvl="0" marL="457200" rtl="0" algn="l">
              <a:spcBef>
                <a:spcPts val="0"/>
              </a:spcBef>
              <a:spcAft>
                <a:spcPts val="0"/>
              </a:spcAft>
              <a:buSzPts val="1300"/>
              <a:buChar char="●"/>
            </a:pPr>
            <a:r>
              <a:rPr lang="it"/>
              <a:t>Anche qui si è mantenuta la divisione fra artisti e brani</a:t>
            </a:r>
            <a:endParaRPr/>
          </a:p>
        </p:txBody>
      </p:sp>
      <p:sp>
        <p:nvSpPr>
          <p:cNvPr id="495" name="Google Shape;495;p49"/>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96" name="Google Shape;496;p49"/>
          <p:cNvPicPr preferRelativeResize="0"/>
          <p:nvPr/>
        </p:nvPicPr>
        <p:blipFill>
          <a:blip r:embed="rId3">
            <a:alphaModFix/>
          </a:blip>
          <a:stretch>
            <a:fillRect/>
          </a:stretch>
        </p:blipFill>
        <p:spPr>
          <a:xfrm>
            <a:off x="5306899" y="454325"/>
            <a:ext cx="1932500" cy="42348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00" name="Shape 500"/>
        <p:cNvGrpSpPr/>
        <p:nvPr/>
      </p:nvGrpSpPr>
      <p:grpSpPr>
        <a:xfrm>
          <a:off x="0" y="0"/>
          <a:ext cx="0" cy="0"/>
          <a:chOff x="0" y="0"/>
          <a:chExt cx="0" cy="0"/>
        </a:xfrm>
      </p:grpSpPr>
      <p:sp>
        <p:nvSpPr>
          <p:cNvPr id="501" name="Google Shape;501;p50"/>
          <p:cNvSpPr txBox="1"/>
          <p:nvPr>
            <p:ph type="title"/>
          </p:nvPr>
        </p:nvSpPr>
        <p:spPr>
          <a:xfrm>
            <a:off x="1297500" y="393750"/>
            <a:ext cx="7038900" cy="91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a:t>Cards - Repository</a:t>
            </a:r>
            <a:endParaRPr sz="2400"/>
          </a:p>
        </p:txBody>
      </p:sp>
      <p:sp>
        <p:nvSpPr>
          <p:cNvPr id="502" name="Google Shape;502;p50"/>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it" sz="1100"/>
              <a:t>Su Dao,Tabelle e Repository si è voluto sorvolare poichè </a:t>
            </a:r>
            <a:r>
              <a:rPr lang="it" sz="1100"/>
              <a:t>l'organizzazione</a:t>
            </a:r>
            <a:r>
              <a:rPr lang="it" sz="1100"/>
              <a:t> è la medesima cambiano solo query e richiami a funzioni cis i cuole soffermare solo su una cosa (che poi viene ripetuta in tutte le repository): l’utilizzo delle coroutines</a:t>
            </a:r>
            <a:endParaRPr sz="1100"/>
          </a:p>
          <a:p>
            <a:pPr indent="-298450" lvl="0" marL="457200" rtl="0" algn="l">
              <a:spcBef>
                <a:spcPts val="0"/>
              </a:spcBef>
              <a:spcAft>
                <a:spcPts val="0"/>
              </a:spcAft>
              <a:buSzPts val="1100"/>
              <a:buChar char="●"/>
            </a:pPr>
            <a:r>
              <a:rPr lang="it" sz="1100"/>
              <a:t>Ogni funzione creata nei </a:t>
            </a:r>
            <a:r>
              <a:rPr lang="it" sz="1100"/>
              <a:t>repository fanno utilizzo di coroutine per richiamare le funzioni creati nel Dao e farle runnare su un thread diverso dal main in modo da non bloccare quest’ultimo </a:t>
            </a:r>
            <a:endParaRPr sz="1100"/>
          </a:p>
          <a:p>
            <a:pPr indent="-298450" lvl="0" marL="457200" rtl="0" algn="l">
              <a:spcBef>
                <a:spcPts val="0"/>
              </a:spcBef>
              <a:spcAft>
                <a:spcPts val="0"/>
              </a:spcAft>
              <a:buSzPts val="1100"/>
              <a:buChar char="●"/>
            </a:pPr>
            <a:r>
              <a:rPr lang="it" sz="1100"/>
              <a:t>si fa notare come anche qui si fa uso dei flow, utilizzati come struttura di ritorno per l e funzioni nel Dao ( nel caso specifico è un Flow&lt;List&lt;User_Cards_Artisti&gt;&gt;</a:t>
            </a:r>
            <a:endParaRPr sz="1100">
              <a:solidFill>
                <a:srgbClr val="A9B7C6"/>
              </a:solidFill>
              <a:highlight>
                <a:srgbClr val="2B2B2B"/>
              </a:highlight>
              <a:latin typeface="Courier New"/>
              <a:ea typeface="Courier New"/>
              <a:cs typeface="Courier New"/>
              <a:sym typeface="Courier New"/>
            </a:endParaRPr>
          </a:p>
          <a:p>
            <a:pPr indent="-298450" lvl="0" marL="457200" rtl="0" algn="l">
              <a:spcBef>
                <a:spcPts val="0"/>
              </a:spcBef>
              <a:spcAft>
                <a:spcPts val="0"/>
              </a:spcAft>
              <a:buSzPts val="1100"/>
              <a:buChar char="●"/>
            </a:pPr>
            <a:r>
              <a:t/>
            </a:r>
            <a:endParaRPr sz="1100"/>
          </a:p>
        </p:txBody>
      </p:sp>
      <p:sp>
        <p:nvSpPr>
          <p:cNvPr id="503" name="Google Shape;503;p50"/>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504" name="Google Shape;504;p50"/>
          <p:cNvPicPr preferRelativeResize="0"/>
          <p:nvPr/>
        </p:nvPicPr>
        <p:blipFill>
          <a:blip r:embed="rId3">
            <a:alphaModFix/>
          </a:blip>
          <a:stretch>
            <a:fillRect/>
          </a:stretch>
        </p:blipFill>
        <p:spPr>
          <a:xfrm>
            <a:off x="4700702" y="2115750"/>
            <a:ext cx="3932601" cy="15678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08" name="Shape 508"/>
        <p:cNvGrpSpPr/>
        <p:nvPr/>
      </p:nvGrpSpPr>
      <p:grpSpPr>
        <a:xfrm>
          <a:off x="0" y="0"/>
          <a:ext cx="0" cy="0"/>
          <a:chOff x="0" y="0"/>
          <a:chExt cx="0" cy="0"/>
        </a:xfrm>
      </p:grpSpPr>
      <p:sp>
        <p:nvSpPr>
          <p:cNvPr id="509" name="Google Shape;509;p51"/>
          <p:cNvSpPr txBox="1"/>
          <p:nvPr>
            <p:ph type="title"/>
          </p:nvPr>
        </p:nvSpPr>
        <p:spPr>
          <a:xfrm>
            <a:off x="1297500" y="393750"/>
            <a:ext cx="7038900" cy="91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a:t>Cards - ViewModel </a:t>
            </a:r>
            <a:endParaRPr/>
          </a:p>
          <a:p>
            <a:pPr indent="0" lvl="0" marL="0" rtl="0" algn="l">
              <a:spcBef>
                <a:spcPts val="0"/>
              </a:spcBef>
              <a:spcAft>
                <a:spcPts val="0"/>
              </a:spcAft>
              <a:buNone/>
            </a:pPr>
            <a:r>
              <a:rPr lang="it"/>
              <a:t>e Visualizzazione </a:t>
            </a:r>
            <a:endParaRPr/>
          </a:p>
        </p:txBody>
      </p:sp>
      <p:sp>
        <p:nvSpPr>
          <p:cNvPr id="510" name="Google Shape;510;p51"/>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t/>
            </a:r>
            <a:endParaRPr/>
          </a:p>
        </p:txBody>
      </p:sp>
      <p:pic>
        <p:nvPicPr>
          <p:cNvPr id="511" name="Google Shape;511;p51"/>
          <p:cNvPicPr preferRelativeResize="0"/>
          <p:nvPr/>
        </p:nvPicPr>
        <p:blipFill>
          <a:blip r:embed="rId3">
            <a:alphaModFix/>
          </a:blip>
          <a:stretch>
            <a:fillRect/>
          </a:stretch>
        </p:blipFill>
        <p:spPr>
          <a:xfrm>
            <a:off x="75775" y="1378175"/>
            <a:ext cx="4628420" cy="3238431"/>
          </a:xfrm>
          <a:prstGeom prst="rect">
            <a:avLst/>
          </a:prstGeom>
          <a:noFill/>
          <a:ln>
            <a:noFill/>
          </a:ln>
        </p:spPr>
      </p:pic>
      <p:pic>
        <p:nvPicPr>
          <p:cNvPr id="512" name="Google Shape;512;p51"/>
          <p:cNvPicPr preferRelativeResize="0"/>
          <p:nvPr/>
        </p:nvPicPr>
        <p:blipFill>
          <a:blip r:embed="rId4">
            <a:alphaModFix/>
          </a:blip>
          <a:stretch>
            <a:fillRect/>
          </a:stretch>
        </p:blipFill>
        <p:spPr>
          <a:xfrm>
            <a:off x="4895950" y="252225"/>
            <a:ext cx="3852250" cy="45632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16" name="Shape 516"/>
        <p:cNvGrpSpPr/>
        <p:nvPr/>
      </p:nvGrpSpPr>
      <p:grpSpPr>
        <a:xfrm>
          <a:off x="0" y="0"/>
          <a:ext cx="0" cy="0"/>
          <a:chOff x="0" y="0"/>
          <a:chExt cx="0" cy="0"/>
        </a:xfrm>
      </p:grpSpPr>
      <p:sp>
        <p:nvSpPr>
          <p:cNvPr id="517" name="Google Shape;517;p52"/>
          <p:cNvSpPr txBox="1"/>
          <p:nvPr>
            <p:ph type="title"/>
          </p:nvPr>
        </p:nvSpPr>
        <p:spPr>
          <a:xfrm>
            <a:off x="1297500" y="393750"/>
            <a:ext cx="7038900" cy="91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a:t>Deck</a:t>
            </a:r>
            <a:endParaRPr sz="2400"/>
          </a:p>
        </p:txBody>
      </p:sp>
      <p:sp>
        <p:nvSpPr>
          <p:cNvPr id="518" name="Google Shape;518;p52"/>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t/>
            </a:r>
            <a:endParaRPr/>
          </a:p>
        </p:txBody>
      </p:sp>
      <p:sp>
        <p:nvSpPr>
          <p:cNvPr id="519" name="Google Shape;519;p52"/>
          <p:cNvSpPr txBox="1"/>
          <p:nvPr>
            <p:ph idx="1" type="body"/>
          </p:nvPr>
        </p:nvSpPr>
        <p:spPr>
          <a:xfrm>
            <a:off x="323525" y="1567550"/>
            <a:ext cx="34032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t"/>
              <a:t>Nella schermata deck vi è tutta la gestione dei mazzi di carte: creazione, modifica,visualizzazione e cancellazione</a:t>
            </a:r>
            <a:endParaRPr/>
          </a:p>
          <a:p>
            <a:pPr indent="-311150" lvl="0" marL="457200" rtl="0" algn="l">
              <a:spcBef>
                <a:spcPts val="0"/>
              </a:spcBef>
              <a:spcAft>
                <a:spcPts val="0"/>
              </a:spcAft>
              <a:buSzPts val="1300"/>
              <a:buChar char="●"/>
            </a:pPr>
            <a:r>
              <a:rPr lang="it"/>
              <a:t>Deck si compone di 2 schermate:</a:t>
            </a:r>
            <a:endParaRPr/>
          </a:p>
          <a:p>
            <a:pPr indent="-298450" lvl="1" marL="914400" rtl="0" algn="l">
              <a:spcBef>
                <a:spcPts val="0"/>
              </a:spcBef>
              <a:spcAft>
                <a:spcPts val="0"/>
              </a:spcAft>
              <a:buSzPts val="1100"/>
              <a:buChar char="○"/>
            </a:pPr>
            <a:r>
              <a:rPr lang="it"/>
              <a:t>Una di visualizzazione dei mazzi, che una volta creati possono essere modificati o cancellati </a:t>
            </a:r>
            <a:endParaRPr/>
          </a:p>
          <a:p>
            <a:pPr indent="-298450" lvl="1" marL="914400" rtl="0" algn="l">
              <a:spcBef>
                <a:spcPts val="0"/>
              </a:spcBef>
              <a:spcAft>
                <a:spcPts val="0"/>
              </a:spcAft>
              <a:buSzPts val="1100"/>
              <a:buChar char="○"/>
            </a:pPr>
            <a:r>
              <a:rPr lang="it"/>
              <a:t>Una di </a:t>
            </a:r>
            <a:r>
              <a:rPr lang="it"/>
              <a:t>creazione</a:t>
            </a:r>
            <a:r>
              <a:rPr lang="it"/>
              <a:t>/modifica dei mazzi</a:t>
            </a:r>
            <a:endParaRPr/>
          </a:p>
        </p:txBody>
      </p:sp>
      <p:pic>
        <p:nvPicPr>
          <p:cNvPr id="520" name="Google Shape;520;p52"/>
          <p:cNvPicPr preferRelativeResize="0"/>
          <p:nvPr/>
        </p:nvPicPr>
        <p:blipFill>
          <a:blip r:embed="rId3">
            <a:alphaModFix/>
          </a:blip>
          <a:stretch>
            <a:fillRect/>
          </a:stretch>
        </p:blipFill>
        <p:spPr>
          <a:xfrm>
            <a:off x="4139076" y="1262200"/>
            <a:ext cx="1702862" cy="3258749"/>
          </a:xfrm>
          <a:prstGeom prst="rect">
            <a:avLst/>
          </a:prstGeom>
          <a:noFill/>
          <a:ln>
            <a:noFill/>
          </a:ln>
        </p:spPr>
      </p:pic>
      <p:pic>
        <p:nvPicPr>
          <p:cNvPr id="521" name="Google Shape;521;p52"/>
          <p:cNvPicPr preferRelativeResize="0"/>
          <p:nvPr/>
        </p:nvPicPr>
        <p:blipFill>
          <a:blip r:embed="rId4">
            <a:alphaModFix/>
          </a:blip>
          <a:stretch>
            <a:fillRect/>
          </a:stretch>
        </p:blipFill>
        <p:spPr>
          <a:xfrm>
            <a:off x="5841951" y="1262200"/>
            <a:ext cx="1632964" cy="3216551"/>
          </a:xfrm>
          <a:prstGeom prst="rect">
            <a:avLst/>
          </a:prstGeom>
          <a:noFill/>
          <a:ln>
            <a:noFill/>
          </a:ln>
        </p:spPr>
      </p:pic>
      <p:pic>
        <p:nvPicPr>
          <p:cNvPr id="522" name="Google Shape;522;p52"/>
          <p:cNvPicPr preferRelativeResize="0"/>
          <p:nvPr/>
        </p:nvPicPr>
        <p:blipFill>
          <a:blip r:embed="rId5">
            <a:alphaModFix/>
          </a:blip>
          <a:stretch>
            <a:fillRect/>
          </a:stretch>
        </p:blipFill>
        <p:spPr>
          <a:xfrm>
            <a:off x="7497400" y="1262200"/>
            <a:ext cx="1594393" cy="321654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26" name="Shape 526"/>
        <p:cNvGrpSpPr/>
        <p:nvPr/>
      </p:nvGrpSpPr>
      <p:grpSpPr>
        <a:xfrm>
          <a:off x="0" y="0"/>
          <a:ext cx="0" cy="0"/>
          <a:chOff x="0" y="0"/>
          <a:chExt cx="0" cy="0"/>
        </a:xfrm>
      </p:grpSpPr>
      <p:sp>
        <p:nvSpPr>
          <p:cNvPr id="527" name="Google Shape;527;p53"/>
          <p:cNvSpPr txBox="1"/>
          <p:nvPr>
            <p:ph type="title"/>
          </p:nvPr>
        </p:nvSpPr>
        <p:spPr>
          <a:xfrm>
            <a:off x="1297525" y="415625"/>
            <a:ext cx="7038900" cy="91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a:t>Deck - Tabelle e DAO</a:t>
            </a:r>
            <a:endParaRPr sz="2400"/>
          </a:p>
        </p:txBody>
      </p:sp>
      <p:sp>
        <p:nvSpPr>
          <p:cNvPr id="528" name="Google Shape;528;p53"/>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t/>
            </a:r>
            <a:endParaRPr/>
          </a:p>
        </p:txBody>
      </p:sp>
      <p:sp>
        <p:nvSpPr>
          <p:cNvPr id="529" name="Google Shape;529;p53"/>
          <p:cNvSpPr txBox="1"/>
          <p:nvPr>
            <p:ph idx="1" type="body"/>
          </p:nvPr>
        </p:nvSpPr>
        <p:spPr>
          <a:xfrm>
            <a:off x="323525" y="1567550"/>
            <a:ext cx="3403200" cy="2911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it" sz="1200"/>
              <a:t>Mentre sul Dao, oltre alle solite query non c’è molto da aggiungere, mi vorrei soffermare sulla scelta fatta per la creazione del Deck.</a:t>
            </a:r>
            <a:endParaRPr sz="1200"/>
          </a:p>
          <a:p>
            <a:pPr indent="-304800" lvl="0" marL="457200" rtl="0" algn="l">
              <a:spcBef>
                <a:spcPts val="0"/>
              </a:spcBef>
              <a:spcAft>
                <a:spcPts val="0"/>
              </a:spcAft>
              <a:buSzPts val="1200"/>
              <a:buChar char="●"/>
            </a:pPr>
            <a:r>
              <a:rPr lang="it" sz="1200"/>
              <a:t>Partendo dal fatto che è un deck può essere composto solo da carte </a:t>
            </a:r>
            <a:r>
              <a:rPr lang="it" sz="1200"/>
              <a:t>distinte</a:t>
            </a:r>
            <a:r>
              <a:rPr lang="it" sz="1200"/>
              <a:t> e che queste devono essere esattamente 5. per rappresentare questa cardinalità si fatto </a:t>
            </a:r>
            <a:r>
              <a:rPr lang="it" sz="1200"/>
              <a:t>associare</a:t>
            </a:r>
            <a:r>
              <a:rPr lang="it" sz="1200"/>
              <a:t> ad ogni mazzo 5 righe di tabelle che condividono la maggior parte delle info tranne per la carta associata.</a:t>
            </a:r>
            <a:endParaRPr sz="1200"/>
          </a:p>
        </p:txBody>
      </p:sp>
      <p:pic>
        <p:nvPicPr>
          <p:cNvPr id="530" name="Google Shape;530;p53"/>
          <p:cNvPicPr preferRelativeResize="0"/>
          <p:nvPr/>
        </p:nvPicPr>
        <p:blipFill>
          <a:blip r:embed="rId3">
            <a:alphaModFix/>
          </a:blip>
          <a:stretch>
            <a:fillRect/>
          </a:stretch>
        </p:blipFill>
        <p:spPr>
          <a:xfrm>
            <a:off x="5164512" y="0"/>
            <a:ext cx="3203975" cy="1626150"/>
          </a:xfrm>
          <a:prstGeom prst="rect">
            <a:avLst/>
          </a:prstGeom>
          <a:noFill/>
          <a:ln>
            <a:noFill/>
          </a:ln>
        </p:spPr>
      </p:pic>
      <p:pic>
        <p:nvPicPr>
          <p:cNvPr id="531" name="Google Shape;531;p53"/>
          <p:cNvPicPr preferRelativeResize="0"/>
          <p:nvPr/>
        </p:nvPicPr>
        <p:blipFill>
          <a:blip r:embed="rId4">
            <a:alphaModFix/>
          </a:blip>
          <a:stretch>
            <a:fillRect/>
          </a:stretch>
        </p:blipFill>
        <p:spPr>
          <a:xfrm>
            <a:off x="4571999" y="1263012"/>
            <a:ext cx="4389000" cy="388048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35" name="Shape 535"/>
        <p:cNvGrpSpPr/>
        <p:nvPr/>
      </p:nvGrpSpPr>
      <p:grpSpPr>
        <a:xfrm>
          <a:off x="0" y="0"/>
          <a:ext cx="0" cy="0"/>
          <a:chOff x="0" y="0"/>
          <a:chExt cx="0" cy="0"/>
        </a:xfrm>
      </p:grpSpPr>
      <p:sp>
        <p:nvSpPr>
          <p:cNvPr id="536" name="Google Shape;536;p54"/>
          <p:cNvSpPr txBox="1"/>
          <p:nvPr>
            <p:ph type="title"/>
          </p:nvPr>
        </p:nvSpPr>
        <p:spPr>
          <a:xfrm>
            <a:off x="1297525" y="415625"/>
            <a:ext cx="7038900" cy="91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a:t>Deck - Tabelle e DAO</a:t>
            </a:r>
            <a:endParaRPr sz="2400"/>
          </a:p>
        </p:txBody>
      </p:sp>
      <p:sp>
        <p:nvSpPr>
          <p:cNvPr id="537" name="Google Shape;537;p54"/>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t/>
            </a:r>
            <a:endParaRPr/>
          </a:p>
        </p:txBody>
      </p:sp>
      <p:sp>
        <p:nvSpPr>
          <p:cNvPr id="538" name="Google Shape;538;p54"/>
          <p:cNvSpPr txBox="1"/>
          <p:nvPr>
            <p:ph idx="1" type="body"/>
          </p:nvPr>
        </p:nvSpPr>
        <p:spPr>
          <a:xfrm>
            <a:off x="323525" y="1567550"/>
            <a:ext cx="3403200" cy="2911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it" sz="1200"/>
              <a:t>Mentre sul Dao, oltre alle solite query non c’è molto da aggiungere, mi vorrei soffermare sulla scelta fatta per la creazione del Deck.</a:t>
            </a:r>
            <a:endParaRPr sz="1200"/>
          </a:p>
          <a:p>
            <a:pPr indent="-304800" lvl="0" marL="457200" rtl="0" algn="l">
              <a:spcBef>
                <a:spcPts val="0"/>
              </a:spcBef>
              <a:spcAft>
                <a:spcPts val="0"/>
              </a:spcAft>
              <a:buSzPts val="1200"/>
              <a:buChar char="●"/>
            </a:pPr>
            <a:r>
              <a:rPr lang="it" sz="1200"/>
              <a:t>Partendo dal fatto che è un deck può essere composto solo da carte distinte e che queste devono essere esattamente 5. per rappresentare questa cardinalità si fatto associare ad ogni mazzo 5 righe di tabelle che condividono la maggior parte delle info tranne per la carta associata.</a:t>
            </a:r>
            <a:endParaRPr sz="1200"/>
          </a:p>
        </p:txBody>
      </p:sp>
      <p:pic>
        <p:nvPicPr>
          <p:cNvPr id="539" name="Google Shape;539;p54"/>
          <p:cNvPicPr preferRelativeResize="0"/>
          <p:nvPr/>
        </p:nvPicPr>
        <p:blipFill>
          <a:blip r:embed="rId3">
            <a:alphaModFix/>
          </a:blip>
          <a:stretch>
            <a:fillRect/>
          </a:stretch>
        </p:blipFill>
        <p:spPr>
          <a:xfrm>
            <a:off x="5164512" y="0"/>
            <a:ext cx="3203975" cy="1626150"/>
          </a:xfrm>
          <a:prstGeom prst="rect">
            <a:avLst/>
          </a:prstGeom>
          <a:noFill/>
          <a:ln>
            <a:noFill/>
          </a:ln>
        </p:spPr>
      </p:pic>
      <p:pic>
        <p:nvPicPr>
          <p:cNvPr id="540" name="Google Shape;540;p54"/>
          <p:cNvPicPr preferRelativeResize="0"/>
          <p:nvPr/>
        </p:nvPicPr>
        <p:blipFill>
          <a:blip r:embed="rId4">
            <a:alphaModFix/>
          </a:blip>
          <a:stretch>
            <a:fillRect/>
          </a:stretch>
        </p:blipFill>
        <p:spPr>
          <a:xfrm>
            <a:off x="4571999" y="1263012"/>
            <a:ext cx="4389000" cy="388048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44" name="Shape 544"/>
        <p:cNvGrpSpPr/>
        <p:nvPr/>
      </p:nvGrpSpPr>
      <p:grpSpPr>
        <a:xfrm>
          <a:off x="0" y="0"/>
          <a:ext cx="0" cy="0"/>
          <a:chOff x="0" y="0"/>
          <a:chExt cx="0" cy="0"/>
        </a:xfrm>
      </p:grpSpPr>
      <p:sp>
        <p:nvSpPr>
          <p:cNvPr id="545" name="Google Shape;545;p55"/>
          <p:cNvSpPr txBox="1"/>
          <p:nvPr>
            <p:ph type="title"/>
          </p:nvPr>
        </p:nvSpPr>
        <p:spPr>
          <a:xfrm>
            <a:off x="925450" y="49025"/>
            <a:ext cx="7038900" cy="91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a:t>Deck - ViewModel</a:t>
            </a:r>
            <a:endParaRPr sz="2400"/>
          </a:p>
        </p:txBody>
      </p:sp>
      <p:sp>
        <p:nvSpPr>
          <p:cNvPr id="546" name="Google Shape;546;p5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t/>
            </a:r>
            <a:endParaRPr/>
          </a:p>
        </p:txBody>
      </p:sp>
      <p:sp>
        <p:nvSpPr>
          <p:cNvPr id="547" name="Google Shape;547;p55"/>
          <p:cNvSpPr txBox="1"/>
          <p:nvPr>
            <p:ph idx="1" type="body"/>
          </p:nvPr>
        </p:nvSpPr>
        <p:spPr>
          <a:xfrm>
            <a:off x="323525" y="1567550"/>
            <a:ext cx="3403200" cy="2911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t/>
            </a:r>
            <a:endParaRPr sz="1200"/>
          </a:p>
        </p:txBody>
      </p:sp>
      <p:pic>
        <p:nvPicPr>
          <p:cNvPr id="548" name="Google Shape;548;p55"/>
          <p:cNvPicPr preferRelativeResize="0"/>
          <p:nvPr/>
        </p:nvPicPr>
        <p:blipFill>
          <a:blip r:embed="rId3">
            <a:alphaModFix/>
          </a:blip>
          <a:stretch>
            <a:fillRect/>
          </a:stretch>
        </p:blipFill>
        <p:spPr>
          <a:xfrm>
            <a:off x="279225" y="963125"/>
            <a:ext cx="3447501" cy="4028150"/>
          </a:xfrm>
          <a:prstGeom prst="rect">
            <a:avLst/>
          </a:prstGeom>
          <a:noFill/>
          <a:ln>
            <a:noFill/>
          </a:ln>
        </p:spPr>
      </p:pic>
      <p:pic>
        <p:nvPicPr>
          <p:cNvPr id="549" name="Google Shape;549;p55"/>
          <p:cNvPicPr preferRelativeResize="0"/>
          <p:nvPr/>
        </p:nvPicPr>
        <p:blipFill>
          <a:blip r:embed="rId4">
            <a:alphaModFix/>
          </a:blip>
          <a:stretch>
            <a:fillRect/>
          </a:stretch>
        </p:blipFill>
        <p:spPr>
          <a:xfrm>
            <a:off x="4315498" y="73400"/>
            <a:ext cx="4284850" cy="49643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Obiettivi</a:t>
            </a:r>
            <a:r>
              <a:rPr lang="it"/>
              <a:t> del Progetto</a:t>
            </a:r>
            <a:endParaRPr/>
          </a:p>
        </p:txBody>
      </p:sp>
      <p:sp>
        <p:nvSpPr>
          <p:cNvPr id="251" name="Google Shape;251;p20"/>
          <p:cNvSpPr txBox="1"/>
          <p:nvPr>
            <p:ph idx="1" type="body"/>
          </p:nvPr>
        </p:nvSpPr>
        <p:spPr>
          <a:xfrm>
            <a:off x="1297500" y="983075"/>
            <a:ext cx="7038900" cy="4018800"/>
          </a:xfrm>
          <a:prstGeom prst="rect">
            <a:avLst/>
          </a:prstGeom>
        </p:spPr>
        <p:txBody>
          <a:bodyPr anchorCtr="0" anchor="t" bIns="91425" lIns="91425" spcFirstLastPara="1" rIns="91425" wrap="square" tIns="91425">
            <a:noAutofit/>
          </a:bodyPr>
          <a:lstStyle/>
          <a:p>
            <a:pPr indent="-298450" lvl="0" marL="457200" marR="0" rtl="0" algn="just">
              <a:lnSpc>
                <a:spcPct val="100000"/>
              </a:lnSpc>
              <a:spcBef>
                <a:spcPts val="0"/>
              </a:spcBef>
              <a:spcAft>
                <a:spcPts val="0"/>
              </a:spcAft>
              <a:buSzPts val="1100"/>
              <a:buFont typeface="Calibri"/>
              <a:buChar char="●"/>
            </a:pPr>
            <a:r>
              <a:rPr lang="it" sz="1200">
                <a:latin typeface="Montserrat"/>
                <a:ea typeface="Montserrat"/>
                <a:cs typeface="Montserrat"/>
                <a:sym typeface="Montserrat"/>
              </a:rPr>
              <a:t>L’interfaccia grafica di tutta l’applicazione </a:t>
            </a:r>
            <a:r>
              <a:rPr lang="it" sz="1200">
                <a:latin typeface="Montserrat"/>
                <a:ea typeface="Montserrat"/>
                <a:cs typeface="Montserrat"/>
                <a:sym typeface="Montserrat"/>
              </a:rPr>
              <a:t>sarà</a:t>
            </a:r>
            <a:r>
              <a:rPr lang="it" sz="1200">
                <a:latin typeface="Montserrat"/>
                <a:ea typeface="Montserrat"/>
                <a:cs typeface="Montserrat"/>
                <a:sym typeface="Montserrat"/>
              </a:rPr>
              <a:t> realizzata con Jetpack Compose.</a:t>
            </a:r>
            <a:endParaRPr sz="1200">
              <a:latin typeface="Montserrat"/>
              <a:ea typeface="Montserrat"/>
              <a:cs typeface="Montserrat"/>
              <a:sym typeface="Montserrat"/>
            </a:endParaRPr>
          </a:p>
          <a:p>
            <a:pPr indent="0" lvl="0" marL="457200" marR="0" rtl="0" algn="just">
              <a:lnSpc>
                <a:spcPct val="100000"/>
              </a:lnSpc>
              <a:spcBef>
                <a:spcPts val="0"/>
              </a:spcBef>
              <a:spcAft>
                <a:spcPts val="0"/>
              </a:spcAft>
              <a:buNone/>
            </a:pPr>
            <a:r>
              <a:t/>
            </a:r>
            <a:endParaRPr sz="1200">
              <a:latin typeface="Montserrat"/>
              <a:ea typeface="Montserrat"/>
              <a:cs typeface="Montserrat"/>
              <a:sym typeface="Montserrat"/>
            </a:endParaRPr>
          </a:p>
          <a:p>
            <a:pPr indent="-298450" lvl="0" marL="457200" marR="0" rtl="0" algn="just">
              <a:lnSpc>
                <a:spcPct val="100000"/>
              </a:lnSpc>
              <a:spcBef>
                <a:spcPts val="0"/>
              </a:spcBef>
              <a:spcAft>
                <a:spcPts val="0"/>
              </a:spcAft>
              <a:buSzPts val="1100"/>
              <a:buFont typeface="Calibri"/>
              <a:buChar char="●"/>
            </a:pPr>
            <a:r>
              <a:rPr lang="it" sz="1200">
                <a:latin typeface="Montserrat"/>
                <a:ea typeface="Montserrat"/>
                <a:cs typeface="Montserrat"/>
                <a:sym typeface="Montserrat"/>
              </a:rPr>
              <a:t>Verranno estrapolate dalla Spotify API i dati riguardanti brani e artisti.</a:t>
            </a:r>
            <a:endParaRPr sz="1200">
              <a:latin typeface="Montserrat"/>
              <a:ea typeface="Montserrat"/>
              <a:cs typeface="Montserrat"/>
              <a:sym typeface="Montserrat"/>
            </a:endParaRPr>
          </a:p>
          <a:p>
            <a:pPr indent="0" lvl="0" marL="457200" marR="0" rtl="0" algn="just">
              <a:lnSpc>
                <a:spcPct val="100000"/>
              </a:lnSpc>
              <a:spcBef>
                <a:spcPts val="0"/>
              </a:spcBef>
              <a:spcAft>
                <a:spcPts val="0"/>
              </a:spcAft>
              <a:buNone/>
            </a:pPr>
            <a:r>
              <a:t/>
            </a:r>
            <a:endParaRPr sz="1200">
              <a:latin typeface="Montserrat"/>
              <a:ea typeface="Montserrat"/>
              <a:cs typeface="Montserrat"/>
              <a:sym typeface="Montserrat"/>
            </a:endParaRPr>
          </a:p>
          <a:p>
            <a:pPr indent="-298450" lvl="0" marL="457200" marR="0" rtl="0" algn="just">
              <a:lnSpc>
                <a:spcPct val="100000"/>
              </a:lnSpc>
              <a:spcBef>
                <a:spcPts val="0"/>
              </a:spcBef>
              <a:spcAft>
                <a:spcPts val="0"/>
              </a:spcAft>
              <a:buSzPts val="1100"/>
              <a:buFont typeface="Calibri"/>
              <a:buChar char="●"/>
            </a:pPr>
            <a:r>
              <a:rPr lang="it" sz="1200">
                <a:latin typeface="Montserrat"/>
                <a:ea typeface="Montserrat"/>
                <a:cs typeface="Montserrat"/>
                <a:sym typeface="Montserrat"/>
              </a:rPr>
              <a:t>Implementazione di differenti View-models come livello intermedio tra interfaccia e repository.</a:t>
            </a:r>
            <a:endParaRPr sz="1200">
              <a:latin typeface="Montserrat"/>
              <a:ea typeface="Montserrat"/>
              <a:cs typeface="Montserrat"/>
              <a:sym typeface="Montserrat"/>
            </a:endParaRPr>
          </a:p>
          <a:p>
            <a:pPr indent="0" lvl="0" marL="457200" marR="0" rtl="0" algn="just">
              <a:lnSpc>
                <a:spcPct val="100000"/>
              </a:lnSpc>
              <a:spcBef>
                <a:spcPts val="0"/>
              </a:spcBef>
              <a:spcAft>
                <a:spcPts val="0"/>
              </a:spcAft>
              <a:buNone/>
            </a:pPr>
            <a:r>
              <a:t/>
            </a:r>
            <a:endParaRPr sz="1200">
              <a:latin typeface="Montserrat"/>
              <a:ea typeface="Montserrat"/>
              <a:cs typeface="Montserrat"/>
              <a:sym typeface="Montserrat"/>
            </a:endParaRPr>
          </a:p>
          <a:p>
            <a:pPr indent="-298450" lvl="0" marL="457200" marR="0" rtl="0" algn="just">
              <a:lnSpc>
                <a:spcPct val="100000"/>
              </a:lnSpc>
              <a:spcBef>
                <a:spcPts val="0"/>
              </a:spcBef>
              <a:spcAft>
                <a:spcPts val="0"/>
              </a:spcAft>
              <a:buSzPts val="1100"/>
              <a:buFont typeface="Calibri"/>
              <a:buChar char="●"/>
            </a:pPr>
            <a:r>
              <a:rPr lang="it" sz="1200">
                <a:latin typeface="Montserrat"/>
                <a:ea typeface="Montserrat"/>
                <a:cs typeface="Montserrat"/>
                <a:sym typeface="Montserrat"/>
              </a:rPr>
              <a:t>Utilizzo dei live data (state e flows) per permettere la </a:t>
            </a:r>
            <a:r>
              <a:rPr lang="it" sz="1200">
                <a:latin typeface="Montserrat"/>
                <a:ea typeface="Montserrat"/>
                <a:cs typeface="Montserrat"/>
                <a:sym typeface="Montserrat"/>
              </a:rPr>
              <a:t>ricezione</a:t>
            </a:r>
            <a:r>
              <a:rPr lang="it" sz="1200">
                <a:latin typeface="Montserrat"/>
                <a:ea typeface="Montserrat"/>
                <a:cs typeface="Montserrat"/>
                <a:sym typeface="Montserrat"/>
              </a:rPr>
              <a:t> e gestione dei dati tra i diversi layers (UI, ViewModel e Repository).</a:t>
            </a:r>
            <a:endParaRPr sz="1200">
              <a:latin typeface="Montserrat"/>
              <a:ea typeface="Montserrat"/>
              <a:cs typeface="Montserrat"/>
              <a:sym typeface="Montserrat"/>
            </a:endParaRPr>
          </a:p>
          <a:p>
            <a:pPr indent="0" lvl="0" marL="457200" marR="0" rtl="0" algn="just">
              <a:lnSpc>
                <a:spcPct val="100000"/>
              </a:lnSpc>
              <a:spcBef>
                <a:spcPts val="0"/>
              </a:spcBef>
              <a:spcAft>
                <a:spcPts val="0"/>
              </a:spcAft>
              <a:buNone/>
            </a:pPr>
            <a:r>
              <a:t/>
            </a:r>
            <a:endParaRPr sz="1200">
              <a:latin typeface="Montserrat"/>
              <a:ea typeface="Montserrat"/>
              <a:cs typeface="Montserrat"/>
              <a:sym typeface="Montserrat"/>
            </a:endParaRPr>
          </a:p>
          <a:p>
            <a:pPr indent="-298450" lvl="0" marL="457200" marR="0" rtl="0" algn="just">
              <a:lnSpc>
                <a:spcPct val="100000"/>
              </a:lnSpc>
              <a:spcBef>
                <a:spcPts val="0"/>
              </a:spcBef>
              <a:spcAft>
                <a:spcPts val="0"/>
              </a:spcAft>
              <a:buSzPts val="1100"/>
              <a:buFont typeface="Calibri"/>
              <a:buChar char="●"/>
            </a:pPr>
            <a:r>
              <a:rPr lang="it" sz="1200">
                <a:latin typeface="Montserrat"/>
                <a:ea typeface="Montserrat"/>
                <a:cs typeface="Montserrat"/>
                <a:sym typeface="Montserrat"/>
              </a:rPr>
              <a:t>Implementazione del repository e implementazione della persistenza dei dati e della gestione del matchmaking (per permettere agli utenti di sfidarsi tra loro) tramite l’utilizzo di Room.</a:t>
            </a:r>
            <a:endParaRPr sz="1200">
              <a:latin typeface="Montserrat"/>
              <a:ea typeface="Montserrat"/>
              <a:cs typeface="Montserrat"/>
              <a:sym typeface="Montserrat"/>
            </a:endParaRPr>
          </a:p>
          <a:p>
            <a:pPr indent="0" lvl="0" marL="457200" marR="0" rtl="0" algn="just">
              <a:lnSpc>
                <a:spcPct val="100000"/>
              </a:lnSpc>
              <a:spcBef>
                <a:spcPts val="0"/>
              </a:spcBef>
              <a:spcAft>
                <a:spcPts val="0"/>
              </a:spcAft>
              <a:buNone/>
            </a:pPr>
            <a:r>
              <a:t/>
            </a:r>
            <a:endParaRPr sz="1200">
              <a:latin typeface="Montserrat"/>
              <a:ea typeface="Montserrat"/>
              <a:cs typeface="Montserrat"/>
              <a:sym typeface="Montserrat"/>
            </a:endParaRPr>
          </a:p>
          <a:p>
            <a:pPr indent="-298450" lvl="0" marL="457200" marR="0" rtl="0" algn="just">
              <a:lnSpc>
                <a:spcPct val="100000"/>
              </a:lnSpc>
              <a:spcBef>
                <a:spcPts val="0"/>
              </a:spcBef>
              <a:spcAft>
                <a:spcPts val="0"/>
              </a:spcAft>
              <a:buSzPts val="1100"/>
              <a:buFont typeface="Calibri"/>
              <a:buChar char="●"/>
            </a:pPr>
            <a:r>
              <a:rPr lang="it" sz="1200">
                <a:latin typeface="Montserrat"/>
                <a:ea typeface="Montserrat"/>
                <a:cs typeface="Montserrat"/>
                <a:sym typeface="Montserrat"/>
              </a:rPr>
              <a:t>Gestione di un sistema di base di compravendita di carte da un marketplace e di scambio di carte fra giocatori ( viene utilizzato Room e flow oltre a strutture come viewModel e Repository).</a:t>
            </a:r>
            <a:endParaRPr sz="1200">
              <a:latin typeface="Montserrat"/>
              <a:ea typeface="Montserrat"/>
              <a:cs typeface="Montserrat"/>
              <a:sym typeface="Montserrat"/>
            </a:endParaRPr>
          </a:p>
          <a:p>
            <a:pPr indent="0" lvl="0" marL="457200" marR="0" rtl="0" algn="just">
              <a:lnSpc>
                <a:spcPct val="100000"/>
              </a:lnSpc>
              <a:spcBef>
                <a:spcPts val="0"/>
              </a:spcBef>
              <a:spcAft>
                <a:spcPts val="0"/>
              </a:spcAft>
              <a:buNone/>
            </a:pPr>
            <a:r>
              <a:t/>
            </a:r>
            <a:endParaRPr sz="1200">
              <a:latin typeface="Montserrat"/>
              <a:ea typeface="Montserrat"/>
              <a:cs typeface="Montserrat"/>
              <a:sym typeface="Montserrat"/>
            </a:endParaRPr>
          </a:p>
          <a:p>
            <a:pPr indent="-298450" lvl="0" marL="457200" marR="0" rtl="0" algn="just">
              <a:lnSpc>
                <a:spcPct val="100000"/>
              </a:lnSpc>
              <a:spcBef>
                <a:spcPts val="0"/>
              </a:spcBef>
              <a:spcAft>
                <a:spcPts val="0"/>
              </a:spcAft>
              <a:buSzPts val="1100"/>
              <a:buFont typeface="Calibri"/>
              <a:buChar char="●"/>
            </a:pPr>
            <a:r>
              <a:rPr lang="it" sz="1200">
                <a:latin typeface="Montserrat"/>
                <a:ea typeface="Montserrat"/>
                <a:cs typeface="Montserrat"/>
                <a:sym typeface="Montserrat"/>
              </a:rPr>
              <a:t>Creazione di un sistema di mazzi con cui i giocatori possono sfidarsi tra loro.</a:t>
            </a:r>
            <a:endParaRPr sz="1200">
              <a:latin typeface="Montserrat"/>
              <a:ea typeface="Montserrat"/>
              <a:cs typeface="Montserrat"/>
              <a:sym typeface="Montserrat"/>
            </a:endParaRPr>
          </a:p>
          <a:p>
            <a:pPr indent="0" lvl="0" marL="457200" marR="0" rtl="0" algn="just">
              <a:lnSpc>
                <a:spcPct val="100000"/>
              </a:lnSpc>
              <a:spcBef>
                <a:spcPts val="0"/>
              </a:spcBef>
              <a:spcAft>
                <a:spcPts val="0"/>
              </a:spcAft>
              <a:buNone/>
            </a:pPr>
            <a:r>
              <a:t/>
            </a:r>
            <a:endParaRPr sz="1200">
              <a:latin typeface="Montserrat"/>
              <a:ea typeface="Montserrat"/>
              <a:cs typeface="Montserrat"/>
              <a:sym typeface="Montserrat"/>
            </a:endParaRPr>
          </a:p>
          <a:p>
            <a:pPr indent="-298450" lvl="0" marL="457200" marR="0" rtl="0" algn="just">
              <a:lnSpc>
                <a:spcPct val="100000"/>
              </a:lnSpc>
              <a:spcBef>
                <a:spcPts val="0"/>
              </a:spcBef>
              <a:spcAft>
                <a:spcPts val="0"/>
              </a:spcAft>
              <a:buSzPts val="1100"/>
              <a:buFont typeface="Calibri"/>
              <a:buChar char="●"/>
            </a:pPr>
            <a:r>
              <a:rPr lang="it" sz="1200">
                <a:latin typeface="Montserrat"/>
                <a:ea typeface="Montserrat"/>
                <a:cs typeface="Montserrat"/>
                <a:sym typeface="Montserrat"/>
              </a:rPr>
              <a:t>Utilizzo di Room per la persistenza dei dati.</a:t>
            </a:r>
            <a:endParaRPr sz="1200">
              <a:latin typeface="Montserrat"/>
              <a:ea typeface="Montserrat"/>
              <a:cs typeface="Montserrat"/>
              <a:sym typeface="Montserrat"/>
            </a:endParaRPr>
          </a:p>
          <a:p>
            <a:pPr indent="0" lvl="0" marL="457200" marR="0" rtl="0" algn="just">
              <a:lnSpc>
                <a:spcPct val="100000"/>
              </a:lnSpc>
              <a:spcBef>
                <a:spcPts val="0"/>
              </a:spcBef>
              <a:spcAft>
                <a:spcPts val="0"/>
              </a:spcAft>
              <a:buNone/>
            </a:pPr>
            <a:r>
              <a:t/>
            </a:r>
            <a:endParaRPr sz="1200">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53" name="Shape 553"/>
        <p:cNvGrpSpPr/>
        <p:nvPr/>
      </p:nvGrpSpPr>
      <p:grpSpPr>
        <a:xfrm>
          <a:off x="0" y="0"/>
          <a:ext cx="0" cy="0"/>
          <a:chOff x="0" y="0"/>
          <a:chExt cx="0" cy="0"/>
        </a:xfrm>
      </p:grpSpPr>
      <p:sp>
        <p:nvSpPr>
          <p:cNvPr id="554" name="Google Shape;554;p56"/>
          <p:cNvSpPr txBox="1"/>
          <p:nvPr>
            <p:ph type="title"/>
          </p:nvPr>
        </p:nvSpPr>
        <p:spPr>
          <a:xfrm>
            <a:off x="925450" y="49025"/>
            <a:ext cx="7038900" cy="91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a:t>Deck - Visualizzazione</a:t>
            </a:r>
            <a:endParaRPr sz="2400"/>
          </a:p>
        </p:txBody>
      </p:sp>
      <p:sp>
        <p:nvSpPr>
          <p:cNvPr id="555" name="Google Shape;555;p56"/>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t/>
            </a:r>
            <a:endParaRPr/>
          </a:p>
        </p:txBody>
      </p:sp>
      <p:pic>
        <p:nvPicPr>
          <p:cNvPr id="556" name="Google Shape;556;p56"/>
          <p:cNvPicPr preferRelativeResize="0"/>
          <p:nvPr/>
        </p:nvPicPr>
        <p:blipFill>
          <a:blip r:embed="rId3">
            <a:alphaModFix/>
          </a:blip>
          <a:stretch>
            <a:fillRect/>
          </a:stretch>
        </p:blipFill>
        <p:spPr>
          <a:xfrm>
            <a:off x="263325" y="1422370"/>
            <a:ext cx="3828925" cy="1844625"/>
          </a:xfrm>
          <a:prstGeom prst="rect">
            <a:avLst/>
          </a:prstGeom>
          <a:noFill/>
          <a:ln>
            <a:noFill/>
          </a:ln>
        </p:spPr>
      </p:pic>
      <p:pic>
        <p:nvPicPr>
          <p:cNvPr id="557" name="Google Shape;557;p56"/>
          <p:cNvPicPr preferRelativeResize="0"/>
          <p:nvPr/>
        </p:nvPicPr>
        <p:blipFill>
          <a:blip r:embed="rId4">
            <a:alphaModFix/>
          </a:blip>
          <a:stretch>
            <a:fillRect/>
          </a:stretch>
        </p:blipFill>
        <p:spPr>
          <a:xfrm>
            <a:off x="4883775" y="500425"/>
            <a:ext cx="4072249" cy="39783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61" name="Shape 561"/>
        <p:cNvGrpSpPr/>
        <p:nvPr/>
      </p:nvGrpSpPr>
      <p:grpSpPr>
        <a:xfrm>
          <a:off x="0" y="0"/>
          <a:ext cx="0" cy="0"/>
          <a:chOff x="0" y="0"/>
          <a:chExt cx="0" cy="0"/>
        </a:xfrm>
      </p:grpSpPr>
      <p:sp>
        <p:nvSpPr>
          <p:cNvPr id="562" name="Google Shape;562;p57"/>
          <p:cNvSpPr txBox="1"/>
          <p:nvPr>
            <p:ph type="title"/>
          </p:nvPr>
        </p:nvSpPr>
        <p:spPr>
          <a:xfrm>
            <a:off x="1297500" y="117750"/>
            <a:ext cx="7038900" cy="91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a:t>Testing</a:t>
            </a:r>
            <a:endParaRPr sz="2400"/>
          </a:p>
        </p:txBody>
      </p:sp>
      <p:sp>
        <p:nvSpPr>
          <p:cNvPr id="563" name="Google Shape;563;p57"/>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t/>
            </a:r>
            <a:endParaRPr/>
          </a:p>
        </p:txBody>
      </p:sp>
      <p:sp>
        <p:nvSpPr>
          <p:cNvPr id="564" name="Google Shape;564;p57"/>
          <p:cNvSpPr txBox="1"/>
          <p:nvPr>
            <p:ph idx="1" type="body"/>
          </p:nvPr>
        </p:nvSpPr>
        <p:spPr>
          <a:xfrm>
            <a:off x="226975" y="1567550"/>
            <a:ext cx="34032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t"/>
              <a:t>Abbiamo </a:t>
            </a:r>
            <a:r>
              <a:rPr lang="it"/>
              <a:t>effettuato</a:t>
            </a:r>
            <a:r>
              <a:rPr lang="it"/>
              <a:t> degli unit test per testare alcune funzioni di utility </a:t>
            </a:r>
            <a:endParaRPr/>
          </a:p>
          <a:p>
            <a:pPr indent="-311150" lvl="0" marL="457200" rtl="0" algn="just">
              <a:lnSpc>
                <a:spcPct val="100000"/>
              </a:lnSpc>
              <a:spcBef>
                <a:spcPts val="0"/>
              </a:spcBef>
              <a:spcAft>
                <a:spcPts val="0"/>
              </a:spcAft>
              <a:buSzPts val="1300"/>
              <a:buChar char="●"/>
            </a:pPr>
            <a:r>
              <a:rPr lang="it"/>
              <a:t>Nel caso specifico prendiamo ad esempio 2 funzioni che usiamo nel DeckViewModel:</a:t>
            </a:r>
            <a:endParaRPr/>
          </a:p>
          <a:p>
            <a:pPr indent="-298450" lvl="1" marL="914400" rtl="0" algn="just">
              <a:lnSpc>
                <a:spcPct val="115000"/>
              </a:lnSpc>
              <a:spcBef>
                <a:spcPts val="0"/>
              </a:spcBef>
              <a:spcAft>
                <a:spcPts val="0"/>
              </a:spcAft>
              <a:buSzPts val="1100"/>
              <a:buChar char="○"/>
            </a:pPr>
            <a:r>
              <a:rPr lang="it"/>
              <a:t>compareDeckNames: compare i nomi del deck che si sta creando con quelli esistenti in modo da non creare 2 mazzi con nome identico.</a:t>
            </a:r>
            <a:endParaRPr/>
          </a:p>
          <a:p>
            <a:pPr indent="-298450" lvl="1" marL="914400" rtl="0" algn="just">
              <a:lnSpc>
                <a:spcPct val="115000"/>
              </a:lnSpc>
              <a:spcBef>
                <a:spcPts val="0"/>
              </a:spcBef>
              <a:spcAft>
                <a:spcPts val="0"/>
              </a:spcAft>
              <a:buSzPts val="1100"/>
              <a:buChar char="○"/>
            </a:pPr>
            <a:r>
              <a:rPr lang="it"/>
              <a:t>distinctCards: controlla se le carte componenti del mazzo sono tutte diverse l’una dall’altra e se sono esattamente 5.</a:t>
            </a:r>
            <a:endParaRPr/>
          </a:p>
          <a:p>
            <a:pPr indent="0" lvl="0" marL="457200" rtl="0" algn="l">
              <a:spcBef>
                <a:spcPts val="0"/>
              </a:spcBef>
              <a:spcAft>
                <a:spcPts val="1600"/>
              </a:spcAft>
              <a:buNone/>
            </a:pPr>
            <a:r>
              <a:t/>
            </a:r>
            <a:endParaRPr/>
          </a:p>
        </p:txBody>
      </p:sp>
      <p:pic>
        <p:nvPicPr>
          <p:cNvPr id="565" name="Google Shape;565;p57"/>
          <p:cNvPicPr preferRelativeResize="0"/>
          <p:nvPr/>
        </p:nvPicPr>
        <p:blipFill>
          <a:blip r:embed="rId3">
            <a:alphaModFix/>
          </a:blip>
          <a:stretch>
            <a:fillRect/>
          </a:stretch>
        </p:blipFill>
        <p:spPr>
          <a:xfrm>
            <a:off x="4265488" y="1943449"/>
            <a:ext cx="4738674" cy="18803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69" name="Shape 569"/>
        <p:cNvGrpSpPr/>
        <p:nvPr/>
      </p:nvGrpSpPr>
      <p:grpSpPr>
        <a:xfrm>
          <a:off x="0" y="0"/>
          <a:ext cx="0" cy="0"/>
          <a:chOff x="0" y="0"/>
          <a:chExt cx="0" cy="0"/>
        </a:xfrm>
      </p:grpSpPr>
      <p:sp>
        <p:nvSpPr>
          <p:cNvPr id="570" name="Google Shape;570;p58"/>
          <p:cNvSpPr txBox="1"/>
          <p:nvPr>
            <p:ph type="title"/>
          </p:nvPr>
        </p:nvSpPr>
        <p:spPr>
          <a:xfrm>
            <a:off x="1297500" y="117750"/>
            <a:ext cx="7038900" cy="91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t"/>
              <a:t>Testing</a:t>
            </a:r>
            <a:endParaRPr sz="2400"/>
          </a:p>
        </p:txBody>
      </p:sp>
      <p:sp>
        <p:nvSpPr>
          <p:cNvPr id="571" name="Google Shape;571;p5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t/>
            </a:r>
            <a:endParaRPr/>
          </a:p>
        </p:txBody>
      </p:sp>
      <p:sp>
        <p:nvSpPr>
          <p:cNvPr id="572" name="Google Shape;572;p58"/>
          <p:cNvSpPr txBox="1"/>
          <p:nvPr>
            <p:ph idx="1" type="body"/>
          </p:nvPr>
        </p:nvSpPr>
        <p:spPr>
          <a:xfrm>
            <a:off x="226975" y="1567550"/>
            <a:ext cx="34032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t"/>
              <a:t>Abbiamo effettuato degli unit test per testare alcune funzioni di utility </a:t>
            </a:r>
            <a:endParaRPr/>
          </a:p>
          <a:p>
            <a:pPr indent="-311150" lvl="0" marL="457200" rtl="0" algn="just">
              <a:lnSpc>
                <a:spcPct val="100000"/>
              </a:lnSpc>
              <a:spcBef>
                <a:spcPts val="0"/>
              </a:spcBef>
              <a:spcAft>
                <a:spcPts val="0"/>
              </a:spcAft>
              <a:buSzPts val="1300"/>
              <a:buChar char="●"/>
            </a:pPr>
            <a:r>
              <a:rPr lang="it"/>
              <a:t>Nel caso specifico prendiamo ad esempio 2 funzioni che usiamo nel DeckViewModel:</a:t>
            </a:r>
            <a:endParaRPr/>
          </a:p>
          <a:p>
            <a:pPr indent="-298450" lvl="1" marL="914400" rtl="0" algn="just">
              <a:lnSpc>
                <a:spcPct val="115000"/>
              </a:lnSpc>
              <a:spcBef>
                <a:spcPts val="0"/>
              </a:spcBef>
              <a:spcAft>
                <a:spcPts val="0"/>
              </a:spcAft>
              <a:buSzPts val="1100"/>
              <a:buChar char="○"/>
            </a:pPr>
            <a:r>
              <a:rPr lang="it"/>
              <a:t>compareDeckNames: compare i nomi del deck che si sta creando con quelli esistenti in modo da non creare 2 mazzi con nome identico.</a:t>
            </a:r>
            <a:endParaRPr/>
          </a:p>
          <a:p>
            <a:pPr indent="-298450" lvl="1" marL="914400" rtl="0" algn="just">
              <a:lnSpc>
                <a:spcPct val="115000"/>
              </a:lnSpc>
              <a:spcBef>
                <a:spcPts val="0"/>
              </a:spcBef>
              <a:spcAft>
                <a:spcPts val="0"/>
              </a:spcAft>
              <a:buSzPts val="1100"/>
              <a:buChar char="○"/>
            </a:pPr>
            <a:r>
              <a:rPr lang="it"/>
              <a:t>distinctCards: controlla se le carte componenti del mazzo sono tutte diverse l’una dall’altra e se sono esattamente 5.</a:t>
            </a:r>
            <a:endParaRPr/>
          </a:p>
          <a:p>
            <a:pPr indent="0" lvl="0" marL="457200" rtl="0" algn="l">
              <a:spcBef>
                <a:spcPts val="0"/>
              </a:spcBef>
              <a:spcAft>
                <a:spcPts val="1600"/>
              </a:spcAft>
              <a:buNone/>
            </a:pPr>
            <a:r>
              <a:t/>
            </a:r>
            <a:endParaRPr/>
          </a:p>
        </p:txBody>
      </p:sp>
      <p:pic>
        <p:nvPicPr>
          <p:cNvPr id="573" name="Google Shape;573;p58"/>
          <p:cNvPicPr preferRelativeResize="0"/>
          <p:nvPr/>
        </p:nvPicPr>
        <p:blipFill>
          <a:blip r:embed="rId3">
            <a:alphaModFix/>
          </a:blip>
          <a:stretch>
            <a:fillRect/>
          </a:stretch>
        </p:blipFill>
        <p:spPr>
          <a:xfrm>
            <a:off x="4265488" y="1943449"/>
            <a:ext cx="4738674" cy="18803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77" name="Shape 577"/>
        <p:cNvGrpSpPr/>
        <p:nvPr/>
      </p:nvGrpSpPr>
      <p:grpSpPr>
        <a:xfrm>
          <a:off x="0" y="0"/>
          <a:ext cx="0" cy="0"/>
          <a:chOff x="0" y="0"/>
          <a:chExt cx="0" cy="0"/>
        </a:xfrm>
      </p:grpSpPr>
      <p:sp>
        <p:nvSpPr>
          <p:cNvPr id="578" name="Google Shape;578;p59"/>
          <p:cNvSpPr txBox="1"/>
          <p:nvPr>
            <p:ph idx="1" type="body"/>
          </p:nvPr>
        </p:nvSpPr>
        <p:spPr>
          <a:xfrm>
            <a:off x="611700" y="1487475"/>
            <a:ext cx="3798900" cy="24159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it" sz="2400">
                <a:latin typeface="Montserrat"/>
                <a:ea typeface="Montserrat"/>
                <a:cs typeface="Montserrat"/>
                <a:sym typeface="Montserrat"/>
              </a:rPr>
              <a:t>Testing(2)</a:t>
            </a:r>
            <a:endParaRPr sz="2400">
              <a:latin typeface="Montserrat"/>
              <a:ea typeface="Montserrat"/>
              <a:cs typeface="Montserrat"/>
              <a:sym typeface="Montserrat"/>
            </a:endParaRPr>
          </a:p>
          <a:p>
            <a:pPr indent="0" lvl="0" marL="0" rtl="0" algn="ctr">
              <a:spcBef>
                <a:spcPts val="0"/>
              </a:spcBef>
              <a:spcAft>
                <a:spcPts val="1600"/>
              </a:spcAft>
              <a:buNone/>
            </a:pPr>
            <a:r>
              <a:t/>
            </a:r>
            <a:endParaRPr/>
          </a:p>
        </p:txBody>
      </p:sp>
      <p:pic>
        <p:nvPicPr>
          <p:cNvPr id="579" name="Google Shape;579;p59"/>
          <p:cNvPicPr preferRelativeResize="0"/>
          <p:nvPr/>
        </p:nvPicPr>
        <p:blipFill>
          <a:blip r:embed="rId3">
            <a:alphaModFix/>
          </a:blip>
          <a:stretch>
            <a:fillRect/>
          </a:stretch>
        </p:blipFill>
        <p:spPr>
          <a:xfrm>
            <a:off x="4774213" y="393750"/>
            <a:ext cx="2767759" cy="41116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83" name="Shape 583"/>
        <p:cNvGrpSpPr/>
        <p:nvPr/>
      </p:nvGrpSpPr>
      <p:grpSpPr>
        <a:xfrm>
          <a:off x="0" y="0"/>
          <a:ext cx="0" cy="0"/>
          <a:chOff x="0" y="0"/>
          <a:chExt cx="0" cy="0"/>
        </a:xfrm>
      </p:grpSpPr>
      <p:sp>
        <p:nvSpPr>
          <p:cNvPr id="584" name="Google Shape;584;p60"/>
          <p:cNvSpPr txBox="1"/>
          <p:nvPr>
            <p:ph idx="1" type="body"/>
          </p:nvPr>
        </p:nvSpPr>
        <p:spPr>
          <a:xfrm>
            <a:off x="1406225" y="542400"/>
            <a:ext cx="2517000" cy="3711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it" sz="2400">
                <a:latin typeface="Montserrat"/>
                <a:ea typeface="Montserrat"/>
                <a:cs typeface="Montserrat"/>
                <a:sym typeface="Montserrat"/>
              </a:rPr>
              <a:t>Testing(2)</a:t>
            </a:r>
            <a:endParaRPr sz="2400">
              <a:latin typeface="Montserrat"/>
              <a:ea typeface="Montserrat"/>
              <a:cs typeface="Montserrat"/>
              <a:sym typeface="Montserrat"/>
            </a:endParaRPr>
          </a:p>
          <a:p>
            <a:pPr indent="0" lvl="0" marL="0" rtl="0" algn="ctr">
              <a:spcBef>
                <a:spcPts val="0"/>
              </a:spcBef>
              <a:spcAft>
                <a:spcPts val="1600"/>
              </a:spcAft>
              <a:buNone/>
            </a:pPr>
            <a:r>
              <a:t/>
            </a:r>
            <a:endParaRPr/>
          </a:p>
        </p:txBody>
      </p:sp>
      <p:pic>
        <p:nvPicPr>
          <p:cNvPr descr="Immagine che contiene testo, schermata&#10;&#10;Descrizione generata automaticamente" id="585" name="Google Shape;585;p60"/>
          <p:cNvPicPr preferRelativeResize="0"/>
          <p:nvPr/>
        </p:nvPicPr>
        <p:blipFill>
          <a:blip r:embed="rId3">
            <a:alphaModFix/>
          </a:blip>
          <a:stretch>
            <a:fillRect/>
          </a:stretch>
        </p:blipFill>
        <p:spPr>
          <a:xfrm>
            <a:off x="343025" y="1289850"/>
            <a:ext cx="4034590" cy="3521800"/>
          </a:xfrm>
          <a:prstGeom prst="rect">
            <a:avLst/>
          </a:prstGeom>
          <a:noFill/>
          <a:ln>
            <a:noFill/>
          </a:ln>
        </p:spPr>
      </p:pic>
      <p:pic>
        <p:nvPicPr>
          <p:cNvPr descr="Immagine che contiene testo, schermata, software&#10;&#10;Descrizione generata automaticamente" id="586" name="Google Shape;586;p60"/>
          <p:cNvPicPr preferRelativeResize="0"/>
          <p:nvPr/>
        </p:nvPicPr>
        <p:blipFill>
          <a:blip r:embed="rId4">
            <a:alphaModFix/>
          </a:blip>
          <a:stretch>
            <a:fillRect/>
          </a:stretch>
        </p:blipFill>
        <p:spPr>
          <a:xfrm>
            <a:off x="5029396" y="1289850"/>
            <a:ext cx="3547280" cy="35218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61"/>
          <p:cNvSpPr txBox="1"/>
          <p:nvPr>
            <p:ph type="title"/>
          </p:nvPr>
        </p:nvSpPr>
        <p:spPr>
          <a:xfrm>
            <a:off x="1297500" y="393750"/>
            <a:ext cx="6724500" cy="51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Possibili miglioramenti..</a:t>
            </a:r>
            <a:endParaRPr/>
          </a:p>
        </p:txBody>
      </p:sp>
      <p:sp>
        <p:nvSpPr>
          <p:cNvPr id="592" name="Google Shape;592;p61"/>
          <p:cNvSpPr txBox="1"/>
          <p:nvPr>
            <p:ph idx="1" type="body"/>
          </p:nvPr>
        </p:nvSpPr>
        <p:spPr>
          <a:xfrm>
            <a:off x="1297500" y="1085325"/>
            <a:ext cx="7188600" cy="3845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Montserrat"/>
              <a:buChar char="●"/>
            </a:pPr>
            <a:r>
              <a:rPr b="1" lang="it" sz="1400">
                <a:latin typeface="Montserrat"/>
                <a:ea typeface="Montserrat"/>
                <a:cs typeface="Montserrat"/>
                <a:sym typeface="Montserrat"/>
              </a:rPr>
              <a:t>Espansione delle Funzionalità Social</a:t>
            </a:r>
            <a:r>
              <a:rPr lang="it" sz="1400">
                <a:latin typeface="Montserrat"/>
                <a:ea typeface="Montserrat"/>
                <a:cs typeface="Montserrat"/>
                <a:sym typeface="Montserrat"/>
              </a:rPr>
              <a:t>: potenziamento delle funzionalità social per una maggiore  interazione tra gli utenti. (ad es. ‘Scambio di messaggi’)</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b="1" lang="it" sz="1400">
                <a:latin typeface="Montserrat"/>
                <a:ea typeface="Montserrat"/>
                <a:cs typeface="Montserrat"/>
                <a:sym typeface="Montserrat"/>
              </a:rPr>
              <a:t>Funzionalità Avanzate di Matchmaking</a:t>
            </a:r>
            <a:r>
              <a:rPr lang="it" sz="1400">
                <a:latin typeface="Montserrat"/>
                <a:ea typeface="Montserrat"/>
                <a:cs typeface="Montserrat"/>
                <a:sym typeface="Montserrat"/>
              </a:rPr>
              <a:t>: miglioramenti al sistema di matchmaking per offrire un'esperienza di gioco più equilibrata e divertente. </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b="1" lang="it" sz="1400">
                <a:latin typeface="Montserrat"/>
                <a:ea typeface="Montserrat"/>
                <a:cs typeface="Montserrat"/>
                <a:sym typeface="Montserrat"/>
              </a:rPr>
              <a:t>Notifiche Push</a:t>
            </a:r>
            <a:r>
              <a:rPr lang="it" sz="1400">
                <a:latin typeface="Montserrat"/>
                <a:ea typeface="Montserrat"/>
                <a:cs typeface="Montserrat"/>
                <a:sym typeface="Montserrat"/>
              </a:rPr>
              <a:t>: aggiunta di notifiche push per avvisare gli utenti di eventi rilevanti, come nuove carte disponibili o sfide ricevute. </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b="1" lang="it" sz="1400">
                <a:latin typeface="Montserrat"/>
                <a:ea typeface="Montserrat"/>
                <a:cs typeface="Montserrat"/>
                <a:sym typeface="Montserrat"/>
              </a:rPr>
              <a:t>Sincronizzazione dei Dati</a:t>
            </a:r>
            <a:r>
              <a:rPr lang="it" sz="1400">
                <a:latin typeface="Montserrat"/>
                <a:ea typeface="Montserrat"/>
                <a:cs typeface="Montserrat"/>
                <a:sym typeface="Montserrat"/>
              </a:rPr>
              <a:t>: i dati relativi alle carte e ai mazzi saranno sincronizzati con un server esterno per garantire la disponibilità su più dispositivi contemporaneamente. </a:t>
            </a:r>
            <a:endParaRPr sz="1400">
              <a:latin typeface="Montserrat"/>
              <a:ea typeface="Montserrat"/>
              <a:cs typeface="Montserrat"/>
              <a:sym typeface="Montserrat"/>
            </a:endParaRPr>
          </a:p>
          <a:p>
            <a:pPr indent="-317500" lvl="0" marL="457200" rtl="0" algn="l">
              <a:spcBef>
                <a:spcPts val="0"/>
              </a:spcBef>
              <a:spcAft>
                <a:spcPts val="0"/>
              </a:spcAft>
              <a:buSzPts val="1400"/>
              <a:buFont typeface="Montserrat"/>
              <a:buChar char="●"/>
            </a:pPr>
            <a:r>
              <a:rPr b="1" lang="it" sz="1400">
                <a:latin typeface="Montserrat"/>
                <a:ea typeface="Montserrat"/>
                <a:cs typeface="Montserrat"/>
                <a:sym typeface="Montserrat"/>
              </a:rPr>
              <a:t>Servizi di Amicizia e Matchmaking</a:t>
            </a:r>
            <a:r>
              <a:rPr lang="it" sz="1400">
                <a:latin typeface="Montserrat"/>
                <a:ea typeface="Montserrat"/>
                <a:cs typeface="Montserrat"/>
                <a:sym typeface="Montserrat"/>
              </a:rPr>
              <a:t>: integrazione con server per la gestione delle amicizie, la compravendita delle carte e il matchmaking.</a:t>
            </a:r>
            <a:endParaRPr sz="1400">
              <a:latin typeface="Montserrat"/>
              <a:ea typeface="Montserrat"/>
              <a:cs typeface="Montserrat"/>
              <a:sym typeface="Montserra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62"/>
          <p:cNvSpPr txBox="1"/>
          <p:nvPr>
            <p:ph type="title"/>
          </p:nvPr>
        </p:nvSpPr>
        <p:spPr>
          <a:xfrm>
            <a:off x="1331250" y="922800"/>
            <a:ext cx="7367100" cy="349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3600"/>
          </a:p>
          <a:p>
            <a:pPr indent="0" lvl="0" marL="0" rtl="0" algn="l">
              <a:spcBef>
                <a:spcPts val="0"/>
              </a:spcBef>
              <a:spcAft>
                <a:spcPts val="0"/>
              </a:spcAft>
              <a:buNone/>
            </a:pPr>
            <a:r>
              <a:rPr lang="it" sz="3600"/>
              <a:t>   GRAZIE PER L’ATTENZIONE</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t/>
            </a:r>
            <a:endParaRPr sz="3600"/>
          </a:p>
        </p:txBody>
      </p:sp>
      <p:cxnSp>
        <p:nvCxnSpPr>
          <p:cNvPr id="598" name="Google Shape;598;p62"/>
          <p:cNvCxnSpPr/>
          <p:nvPr/>
        </p:nvCxnSpPr>
        <p:spPr>
          <a:xfrm>
            <a:off x="1495350" y="2780550"/>
            <a:ext cx="7038900" cy="0"/>
          </a:xfrm>
          <a:prstGeom prst="straightConnector1">
            <a:avLst/>
          </a:prstGeom>
          <a:noFill/>
          <a:ln cap="flat" cmpd="sng" w="28575">
            <a:solidFill>
              <a:schemeClr val="dk1"/>
            </a:solidFill>
            <a:prstDash val="solid"/>
            <a:round/>
            <a:headEnd len="med" w="med" type="none"/>
            <a:tailEnd len="med" w="med" type="none"/>
          </a:ln>
          <a:effectLst>
            <a:outerShdw blurRad="57150" rotWithShape="0" algn="bl" dir="5400000" dist="19050">
              <a:schemeClr val="dk1">
                <a:alpha val="66000"/>
              </a:scheme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1"/>
          <p:cNvSpPr txBox="1"/>
          <p:nvPr>
            <p:ph type="title"/>
          </p:nvPr>
        </p:nvSpPr>
        <p:spPr>
          <a:xfrm>
            <a:off x="968250" y="62975"/>
            <a:ext cx="7208100" cy="37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Design</a:t>
            </a:r>
            <a:endParaRPr/>
          </a:p>
        </p:txBody>
      </p:sp>
      <p:pic>
        <p:nvPicPr>
          <p:cNvPr id="257" name="Google Shape;257;p21"/>
          <p:cNvPicPr preferRelativeResize="0"/>
          <p:nvPr/>
        </p:nvPicPr>
        <p:blipFill>
          <a:blip r:embed="rId3">
            <a:alphaModFix/>
          </a:blip>
          <a:stretch>
            <a:fillRect/>
          </a:stretch>
        </p:blipFill>
        <p:spPr>
          <a:xfrm>
            <a:off x="1090875" y="553425"/>
            <a:ext cx="8000148" cy="4468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2"/>
          <p:cNvSpPr txBox="1"/>
          <p:nvPr>
            <p:ph type="title"/>
          </p:nvPr>
        </p:nvSpPr>
        <p:spPr>
          <a:xfrm>
            <a:off x="668350" y="31950"/>
            <a:ext cx="7628700" cy="4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a:t>Registrazione e Login</a:t>
            </a:r>
            <a:endParaRPr/>
          </a:p>
        </p:txBody>
      </p:sp>
      <p:pic>
        <p:nvPicPr>
          <p:cNvPr id="263" name="Google Shape;263;p22"/>
          <p:cNvPicPr preferRelativeResize="0"/>
          <p:nvPr/>
        </p:nvPicPr>
        <p:blipFill>
          <a:blip r:embed="rId3">
            <a:alphaModFix/>
          </a:blip>
          <a:stretch>
            <a:fillRect/>
          </a:stretch>
        </p:blipFill>
        <p:spPr>
          <a:xfrm>
            <a:off x="1127650" y="627513"/>
            <a:ext cx="1862900" cy="3888479"/>
          </a:xfrm>
          <a:prstGeom prst="rect">
            <a:avLst/>
          </a:prstGeom>
          <a:noFill/>
          <a:ln>
            <a:noFill/>
          </a:ln>
        </p:spPr>
      </p:pic>
      <p:pic>
        <p:nvPicPr>
          <p:cNvPr id="264" name="Google Shape;264;p22"/>
          <p:cNvPicPr preferRelativeResize="0"/>
          <p:nvPr/>
        </p:nvPicPr>
        <p:blipFill>
          <a:blip r:embed="rId4">
            <a:alphaModFix/>
          </a:blip>
          <a:stretch>
            <a:fillRect/>
          </a:stretch>
        </p:blipFill>
        <p:spPr>
          <a:xfrm>
            <a:off x="3053475" y="621875"/>
            <a:ext cx="1947175" cy="3873334"/>
          </a:xfrm>
          <a:prstGeom prst="rect">
            <a:avLst/>
          </a:prstGeom>
          <a:noFill/>
          <a:ln>
            <a:noFill/>
          </a:ln>
        </p:spPr>
      </p:pic>
      <p:sp>
        <p:nvSpPr>
          <p:cNvPr id="265" name="Google Shape;265;p22"/>
          <p:cNvSpPr txBox="1"/>
          <p:nvPr>
            <p:ph idx="1" type="body"/>
          </p:nvPr>
        </p:nvSpPr>
        <p:spPr>
          <a:xfrm>
            <a:off x="5063575" y="621875"/>
            <a:ext cx="3989100" cy="3495000"/>
          </a:xfrm>
          <a:prstGeom prst="rect">
            <a:avLst/>
          </a:prstGeom>
        </p:spPr>
        <p:txBody>
          <a:bodyPr anchorCtr="0" anchor="t" bIns="91425" lIns="91425" spcFirstLastPara="1" rIns="91425" wrap="square" tIns="91425">
            <a:noAutofit/>
          </a:bodyPr>
          <a:lstStyle/>
          <a:p>
            <a:pPr indent="-292100" lvl="0" marL="457200" rtl="0" algn="l">
              <a:lnSpc>
                <a:spcPct val="100000"/>
              </a:lnSpc>
              <a:spcBef>
                <a:spcPts val="0"/>
              </a:spcBef>
              <a:spcAft>
                <a:spcPts val="0"/>
              </a:spcAft>
              <a:buSzPts val="1000"/>
              <a:buFont typeface="Montserrat"/>
              <a:buChar char="●"/>
            </a:pPr>
            <a:r>
              <a:rPr lang="it" sz="1000">
                <a:latin typeface="Montserrat"/>
                <a:ea typeface="Montserrat"/>
                <a:cs typeface="Montserrat"/>
                <a:sym typeface="Montserrat"/>
              </a:rPr>
              <a:t>Nel schermata di </a:t>
            </a:r>
            <a:r>
              <a:rPr b="1" lang="it" sz="1000">
                <a:latin typeface="Montserrat"/>
                <a:ea typeface="Montserrat"/>
                <a:cs typeface="Montserrat"/>
                <a:sym typeface="Montserrat"/>
              </a:rPr>
              <a:t>registrazione </a:t>
            </a:r>
            <a:r>
              <a:rPr lang="it" sz="1000">
                <a:latin typeface="Montserrat"/>
                <a:ea typeface="Montserrat"/>
                <a:cs typeface="Montserrat"/>
                <a:sym typeface="Montserrat"/>
              </a:rPr>
              <a:t>l’utente potrà riempire i campi necessari che saranno validati in tempo reale.  </a:t>
            </a:r>
            <a:endParaRPr sz="1000">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1000">
              <a:latin typeface="Montserrat"/>
              <a:ea typeface="Montserrat"/>
              <a:cs typeface="Montserrat"/>
              <a:sym typeface="Montserrat"/>
            </a:endParaRPr>
          </a:p>
          <a:p>
            <a:pPr indent="-292100" lvl="0" marL="457200" rtl="0" algn="l">
              <a:lnSpc>
                <a:spcPct val="100000"/>
              </a:lnSpc>
              <a:spcBef>
                <a:spcPts val="0"/>
              </a:spcBef>
              <a:spcAft>
                <a:spcPts val="0"/>
              </a:spcAft>
              <a:buSzPts val="1000"/>
              <a:buFont typeface="Montserrat"/>
              <a:buChar char="●"/>
            </a:pPr>
            <a:r>
              <a:rPr lang="it" sz="1000">
                <a:latin typeface="Montserrat"/>
                <a:ea typeface="Montserrat"/>
                <a:cs typeface="Montserrat"/>
                <a:sym typeface="Montserrat"/>
              </a:rPr>
              <a:t>Una volta riempiti i campi e cliccato sulla checkbox per accettare i termini e condizioni allora il button ‘Register’ diventerà cliccabile.</a:t>
            </a:r>
            <a:endParaRPr sz="1000">
              <a:latin typeface="Montserrat"/>
              <a:ea typeface="Montserrat"/>
              <a:cs typeface="Montserrat"/>
              <a:sym typeface="Montserrat"/>
            </a:endParaRPr>
          </a:p>
          <a:p>
            <a:pPr indent="0" lvl="0" marL="0" rtl="0" algn="l">
              <a:lnSpc>
                <a:spcPct val="100000"/>
              </a:lnSpc>
              <a:spcBef>
                <a:spcPts val="0"/>
              </a:spcBef>
              <a:spcAft>
                <a:spcPts val="0"/>
              </a:spcAft>
              <a:buNone/>
            </a:pPr>
            <a:r>
              <a:t/>
            </a:r>
            <a:endParaRPr sz="1000">
              <a:latin typeface="Montserrat"/>
              <a:ea typeface="Montserrat"/>
              <a:cs typeface="Montserrat"/>
              <a:sym typeface="Montserrat"/>
            </a:endParaRPr>
          </a:p>
          <a:p>
            <a:pPr indent="-292100" lvl="0" marL="457200" rtl="0" algn="l">
              <a:lnSpc>
                <a:spcPct val="100000"/>
              </a:lnSpc>
              <a:spcBef>
                <a:spcPts val="0"/>
              </a:spcBef>
              <a:spcAft>
                <a:spcPts val="0"/>
              </a:spcAft>
              <a:buSzPts val="1000"/>
              <a:buFont typeface="Montserrat"/>
              <a:buChar char="●"/>
            </a:pPr>
            <a:r>
              <a:rPr lang="it" sz="1000">
                <a:latin typeface="Montserrat"/>
                <a:ea typeface="Montserrat"/>
                <a:cs typeface="Montserrat"/>
                <a:sym typeface="Montserrat"/>
              </a:rPr>
              <a:t>Appena l’utente cliccherà su ‘Register’ verranno eseguiti dei controlli in modo tale da garantire l’univocità sia del nickname e sia dell’e-email inseriti.</a:t>
            </a:r>
            <a:endParaRPr sz="1000">
              <a:latin typeface="Montserrat"/>
              <a:ea typeface="Montserrat"/>
              <a:cs typeface="Montserrat"/>
              <a:sym typeface="Montserrat"/>
            </a:endParaRPr>
          </a:p>
          <a:p>
            <a:pPr indent="0" lvl="0" marL="0" rtl="0" algn="l">
              <a:lnSpc>
                <a:spcPct val="100000"/>
              </a:lnSpc>
              <a:spcBef>
                <a:spcPts val="0"/>
              </a:spcBef>
              <a:spcAft>
                <a:spcPts val="0"/>
              </a:spcAft>
              <a:buNone/>
            </a:pPr>
            <a:r>
              <a:t/>
            </a:r>
            <a:endParaRPr sz="1000">
              <a:latin typeface="Montserrat"/>
              <a:ea typeface="Montserrat"/>
              <a:cs typeface="Montserrat"/>
              <a:sym typeface="Montserrat"/>
            </a:endParaRPr>
          </a:p>
          <a:p>
            <a:pPr indent="-292100" lvl="0" marL="457200" rtl="0" algn="l">
              <a:lnSpc>
                <a:spcPct val="100000"/>
              </a:lnSpc>
              <a:spcBef>
                <a:spcPts val="0"/>
              </a:spcBef>
              <a:spcAft>
                <a:spcPts val="0"/>
              </a:spcAft>
              <a:buSzPts val="1000"/>
              <a:buFont typeface="Montserrat"/>
              <a:buChar char="●"/>
            </a:pPr>
            <a:r>
              <a:rPr lang="it" sz="1000">
                <a:latin typeface="Montserrat"/>
                <a:ea typeface="Montserrat"/>
                <a:cs typeface="Montserrat"/>
                <a:sym typeface="Montserrat"/>
              </a:rPr>
              <a:t>Per il </a:t>
            </a:r>
            <a:r>
              <a:rPr b="1" lang="it" sz="1000">
                <a:latin typeface="Montserrat"/>
                <a:ea typeface="Montserrat"/>
                <a:cs typeface="Montserrat"/>
                <a:sym typeface="Montserrat"/>
              </a:rPr>
              <a:t>login </a:t>
            </a:r>
            <a:r>
              <a:rPr lang="it" sz="1000">
                <a:latin typeface="Montserrat"/>
                <a:ea typeface="Montserrat"/>
                <a:cs typeface="Montserrat"/>
                <a:sym typeface="Montserrat"/>
              </a:rPr>
              <a:t>l’utente potrà riempire i campi necessari e solo dopo button ‘Login’ sarà cliccabile.</a:t>
            </a:r>
            <a:endParaRPr sz="1000">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1000">
              <a:latin typeface="Montserrat"/>
              <a:ea typeface="Montserrat"/>
              <a:cs typeface="Montserrat"/>
              <a:sym typeface="Montserrat"/>
            </a:endParaRPr>
          </a:p>
          <a:p>
            <a:pPr indent="-292100" lvl="0" marL="457200" rtl="0" algn="l">
              <a:lnSpc>
                <a:spcPct val="100000"/>
              </a:lnSpc>
              <a:spcBef>
                <a:spcPts val="0"/>
              </a:spcBef>
              <a:spcAft>
                <a:spcPts val="0"/>
              </a:spcAft>
              <a:buSzPts val="1000"/>
              <a:buFont typeface="Montserrat"/>
              <a:buChar char="●"/>
            </a:pPr>
            <a:r>
              <a:rPr lang="it" sz="1000">
                <a:latin typeface="Montserrat"/>
                <a:ea typeface="Montserrat"/>
                <a:cs typeface="Montserrat"/>
                <a:sym typeface="Montserrat"/>
              </a:rPr>
              <a:t>Abbiamo integrato all’interno dell’app il servizio esterno di </a:t>
            </a:r>
            <a:r>
              <a:rPr b="1" lang="it" sz="1000">
                <a:latin typeface="Montserrat"/>
                <a:ea typeface="Montserrat"/>
                <a:cs typeface="Montserrat"/>
                <a:sym typeface="Montserrat"/>
              </a:rPr>
              <a:t>Firebase </a:t>
            </a:r>
            <a:r>
              <a:rPr lang="it" sz="1000">
                <a:latin typeface="Montserrat"/>
                <a:ea typeface="Montserrat"/>
                <a:cs typeface="Montserrat"/>
                <a:sym typeface="Montserrat"/>
              </a:rPr>
              <a:t>per permettere all’utente di eseguire sia la registrazione che il login tramite un’account Google. Quindi una volta selezionato l’account, il campo nickname ed email saranno riempiti automaticamente.</a:t>
            </a:r>
            <a:endParaRPr sz="1000">
              <a:latin typeface="Montserrat"/>
              <a:ea typeface="Montserrat"/>
              <a:cs typeface="Montserrat"/>
              <a:sym typeface="Montserrat"/>
            </a:endParaRPr>
          </a:p>
          <a:p>
            <a:pPr indent="0" lvl="0" marL="0" rtl="0" algn="l">
              <a:lnSpc>
                <a:spcPct val="100000"/>
              </a:lnSpc>
              <a:spcBef>
                <a:spcPts val="0"/>
              </a:spcBef>
              <a:spcAft>
                <a:spcPts val="0"/>
              </a:spcAft>
              <a:buNone/>
            </a:pPr>
            <a:r>
              <a:t/>
            </a:r>
            <a:endParaRPr sz="1000">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3"/>
          <p:cNvSpPr txBox="1"/>
          <p:nvPr>
            <p:ph idx="1" type="body"/>
          </p:nvPr>
        </p:nvSpPr>
        <p:spPr>
          <a:xfrm>
            <a:off x="5348000" y="621300"/>
            <a:ext cx="3735600" cy="4522200"/>
          </a:xfrm>
          <a:prstGeom prst="rect">
            <a:avLst/>
          </a:prstGeom>
        </p:spPr>
        <p:txBody>
          <a:bodyPr anchorCtr="0" anchor="t" bIns="91425" lIns="91425" spcFirstLastPara="1" rIns="91425" wrap="square" tIns="91425">
            <a:noAutofit/>
          </a:bodyPr>
          <a:lstStyle/>
          <a:p>
            <a:pPr indent="-292100" lvl="0" marL="457200" rtl="0" algn="l">
              <a:lnSpc>
                <a:spcPct val="100000"/>
              </a:lnSpc>
              <a:spcBef>
                <a:spcPts val="0"/>
              </a:spcBef>
              <a:spcAft>
                <a:spcPts val="0"/>
              </a:spcAft>
              <a:buSzPts val="1000"/>
              <a:buFont typeface="Montserrat"/>
              <a:buChar char="●"/>
            </a:pPr>
            <a:r>
              <a:rPr lang="it" sz="1000">
                <a:latin typeface="Montserrat"/>
                <a:ea typeface="Montserrat"/>
                <a:cs typeface="Montserrat"/>
                <a:sym typeface="Montserrat"/>
              </a:rPr>
              <a:t>Appena l’utente entrerà nell’app potrà visualizzare la schermata </a:t>
            </a:r>
            <a:r>
              <a:rPr b="1" lang="it" sz="1000">
                <a:latin typeface="Montserrat"/>
                <a:ea typeface="Montserrat"/>
                <a:cs typeface="Montserrat"/>
                <a:sym typeface="Montserrat"/>
              </a:rPr>
              <a:t>‘Home’ </a:t>
            </a:r>
            <a:r>
              <a:rPr lang="it" sz="1000">
                <a:latin typeface="Montserrat"/>
                <a:ea typeface="Montserrat"/>
                <a:cs typeface="Montserrat"/>
                <a:sym typeface="Montserrat"/>
              </a:rPr>
              <a:t>nella quale potrà vedere</a:t>
            </a:r>
            <a:r>
              <a:rPr b="1" lang="it" sz="1000">
                <a:latin typeface="Montserrat"/>
                <a:ea typeface="Montserrat"/>
                <a:cs typeface="Montserrat"/>
                <a:sym typeface="Montserrat"/>
              </a:rPr>
              <a:t> </a:t>
            </a:r>
            <a:r>
              <a:rPr lang="it" sz="1000">
                <a:latin typeface="Montserrat"/>
                <a:ea typeface="Montserrat"/>
                <a:cs typeface="Montserrat"/>
                <a:sym typeface="Montserrat"/>
              </a:rPr>
              <a:t>il suo </a:t>
            </a:r>
            <a:r>
              <a:rPr b="1" lang="it" sz="1000">
                <a:latin typeface="Montserrat"/>
                <a:ea typeface="Montserrat"/>
                <a:cs typeface="Montserrat"/>
                <a:sym typeface="Montserrat"/>
              </a:rPr>
              <a:t>nickname</a:t>
            </a:r>
            <a:r>
              <a:rPr lang="it" sz="1000">
                <a:latin typeface="Montserrat"/>
                <a:ea typeface="Montserrat"/>
                <a:cs typeface="Montserrat"/>
                <a:sym typeface="Montserrat"/>
              </a:rPr>
              <a:t>, i </a:t>
            </a:r>
            <a:r>
              <a:rPr b="1" lang="it" sz="1000">
                <a:latin typeface="Montserrat"/>
                <a:ea typeface="Montserrat"/>
                <a:cs typeface="Montserrat"/>
                <a:sym typeface="Montserrat"/>
              </a:rPr>
              <a:t>points </a:t>
            </a:r>
            <a:r>
              <a:rPr lang="it" sz="1000">
                <a:latin typeface="Montserrat"/>
                <a:ea typeface="Montserrat"/>
                <a:cs typeface="Montserrat"/>
                <a:sym typeface="Montserrat"/>
              </a:rPr>
              <a:t>accumulati fino a quel momento e il </a:t>
            </a:r>
            <a:r>
              <a:rPr b="1" lang="it" sz="1000">
                <a:latin typeface="Montserrat"/>
                <a:ea typeface="Montserrat"/>
                <a:cs typeface="Montserrat"/>
                <a:sym typeface="Montserrat"/>
              </a:rPr>
              <a:t>rank</a:t>
            </a:r>
            <a:r>
              <a:rPr lang="it" sz="1000">
                <a:latin typeface="Montserrat"/>
                <a:ea typeface="Montserrat"/>
                <a:cs typeface="Montserrat"/>
                <a:sym typeface="Montserrat"/>
              </a:rPr>
              <a:t>, ovvero la forza complessiva del suo insieme di carte.  </a:t>
            </a:r>
            <a:endParaRPr sz="1000">
              <a:latin typeface="Montserrat"/>
              <a:ea typeface="Montserrat"/>
              <a:cs typeface="Montserrat"/>
              <a:sym typeface="Montserrat"/>
            </a:endParaRPr>
          </a:p>
          <a:p>
            <a:pPr indent="0" lvl="0" marL="457200" rtl="0" algn="l">
              <a:lnSpc>
                <a:spcPct val="100000"/>
              </a:lnSpc>
              <a:spcBef>
                <a:spcPts val="0"/>
              </a:spcBef>
              <a:spcAft>
                <a:spcPts val="0"/>
              </a:spcAft>
              <a:buNone/>
            </a:pPr>
            <a:r>
              <a:t/>
            </a:r>
            <a:endParaRPr sz="1000">
              <a:latin typeface="Montserrat"/>
              <a:ea typeface="Montserrat"/>
              <a:cs typeface="Montserrat"/>
              <a:sym typeface="Montserrat"/>
            </a:endParaRPr>
          </a:p>
          <a:p>
            <a:pPr indent="-292100" lvl="0" marL="457200" rtl="0" algn="l">
              <a:lnSpc>
                <a:spcPct val="100000"/>
              </a:lnSpc>
              <a:spcBef>
                <a:spcPts val="0"/>
              </a:spcBef>
              <a:spcAft>
                <a:spcPts val="0"/>
              </a:spcAft>
              <a:buSzPts val="1000"/>
              <a:buFont typeface="Montserrat"/>
              <a:buChar char="●"/>
            </a:pPr>
            <a:r>
              <a:rPr lang="it" sz="1000">
                <a:latin typeface="Montserrat"/>
                <a:ea typeface="Montserrat"/>
                <a:cs typeface="Montserrat"/>
                <a:sym typeface="Montserrat"/>
              </a:rPr>
              <a:t>Il </a:t>
            </a:r>
            <a:r>
              <a:rPr b="1" lang="it" sz="1000">
                <a:latin typeface="Montserrat"/>
                <a:ea typeface="Montserrat"/>
                <a:cs typeface="Montserrat"/>
                <a:sym typeface="Montserrat"/>
              </a:rPr>
              <a:t>rank </a:t>
            </a:r>
            <a:r>
              <a:rPr lang="it" sz="1000">
                <a:latin typeface="Montserrat"/>
                <a:ea typeface="Montserrat"/>
                <a:cs typeface="Montserrat"/>
                <a:sym typeface="Montserrat"/>
              </a:rPr>
              <a:t>è calcolato come valore medio sulla popolarità di tutte le carte dell’utente.</a:t>
            </a:r>
            <a:endParaRPr sz="1000">
              <a:latin typeface="Montserrat"/>
              <a:ea typeface="Montserrat"/>
              <a:cs typeface="Montserrat"/>
              <a:sym typeface="Montserrat"/>
            </a:endParaRPr>
          </a:p>
          <a:p>
            <a:pPr indent="0" lvl="0" marL="0" rtl="0" algn="l">
              <a:lnSpc>
                <a:spcPct val="100000"/>
              </a:lnSpc>
              <a:spcBef>
                <a:spcPts val="0"/>
              </a:spcBef>
              <a:spcAft>
                <a:spcPts val="0"/>
              </a:spcAft>
              <a:buNone/>
            </a:pPr>
            <a:r>
              <a:t/>
            </a:r>
            <a:endParaRPr sz="1000">
              <a:latin typeface="Montserrat"/>
              <a:ea typeface="Montserrat"/>
              <a:cs typeface="Montserrat"/>
              <a:sym typeface="Montserrat"/>
            </a:endParaRPr>
          </a:p>
          <a:p>
            <a:pPr indent="-292100" lvl="0" marL="457200" rtl="0" algn="l">
              <a:lnSpc>
                <a:spcPct val="100000"/>
              </a:lnSpc>
              <a:spcBef>
                <a:spcPts val="0"/>
              </a:spcBef>
              <a:spcAft>
                <a:spcPts val="0"/>
              </a:spcAft>
              <a:buSzPts val="1000"/>
              <a:buFont typeface="Montserrat"/>
              <a:buChar char="●"/>
            </a:pPr>
            <a:r>
              <a:rPr lang="it" sz="1000">
                <a:latin typeface="Montserrat"/>
                <a:ea typeface="Montserrat"/>
                <a:cs typeface="Montserrat"/>
                <a:sym typeface="Montserrat"/>
              </a:rPr>
              <a:t>Nella parte centrale dello schermo potrà  visualizzare un </a:t>
            </a:r>
            <a:r>
              <a:rPr b="1" lang="it" sz="1000">
                <a:latin typeface="Montserrat"/>
                <a:ea typeface="Montserrat"/>
                <a:cs typeface="Montserrat"/>
                <a:sym typeface="Montserrat"/>
              </a:rPr>
              <a:t>grafico </a:t>
            </a:r>
            <a:r>
              <a:rPr lang="it" sz="1000">
                <a:latin typeface="Montserrat"/>
                <a:ea typeface="Montserrat"/>
                <a:cs typeface="Montserrat"/>
                <a:sym typeface="Montserrat"/>
              </a:rPr>
              <a:t>(scrollabile in orizzontale) che riassume i points guadagnati dal giocatore corrente negli ultimi 50 giorni.</a:t>
            </a:r>
            <a:endParaRPr sz="1000">
              <a:latin typeface="Montserrat"/>
              <a:ea typeface="Montserrat"/>
              <a:cs typeface="Montserrat"/>
              <a:sym typeface="Montserrat"/>
            </a:endParaRPr>
          </a:p>
          <a:p>
            <a:pPr indent="0" lvl="0" marL="0" rtl="0" algn="l">
              <a:lnSpc>
                <a:spcPct val="100000"/>
              </a:lnSpc>
              <a:spcBef>
                <a:spcPts val="0"/>
              </a:spcBef>
              <a:spcAft>
                <a:spcPts val="0"/>
              </a:spcAft>
              <a:buNone/>
            </a:pPr>
            <a:r>
              <a:t/>
            </a:r>
            <a:endParaRPr sz="1000">
              <a:latin typeface="Montserrat"/>
              <a:ea typeface="Montserrat"/>
              <a:cs typeface="Montserrat"/>
              <a:sym typeface="Montserrat"/>
            </a:endParaRPr>
          </a:p>
          <a:p>
            <a:pPr indent="-292100" lvl="0" marL="457200" rtl="0" algn="l">
              <a:lnSpc>
                <a:spcPct val="100000"/>
              </a:lnSpc>
              <a:spcBef>
                <a:spcPts val="0"/>
              </a:spcBef>
              <a:spcAft>
                <a:spcPts val="0"/>
              </a:spcAft>
              <a:buSzPts val="1000"/>
              <a:buFont typeface="Montserrat"/>
              <a:buChar char="●"/>
            </a:pPr>
            <a:r>
              <a:rPr lang="it" sz="1000">
                <a:latin typeface="Montserrat"/>
                <a:ea typeface="Montserrat"/>
                <a:cs typeface="Montserrat"/>
                <a:sym typeface="Montserrat"/>
              </a:rPr>
              <a:t>Nella parte finale della schermata invece, potrà visualizzare la </a:t>
            </a:r>
            <a:r>
              <a:rPr b="1" lang="it" sz="1000">
                <a:latin typeface="Montserrat"/>
                <a:ea typeface="Montserrat"/>
                <a:cs typeface="Montserrat"/>
                <a:sym typeface="Montserrat"/>
              </a:rPr>
              <a:t>lista </a:t>
            </a:r>
            <a:r>
              <a:rPr lang="it" sz="1000">
                <a:latin typeface="Montserrat"/>
                <a:ea typeface="Montserrat"/>
                <a:cs typeface="Montserrat"/>
                <a:sym typeface="Montserrat"/>
              </a:rPr>
              <a:t>(scrollabile verticalmente) dei suoi amici (nickname e e-mail) e se questi sono online oppure offline.</a:t>
            </a:r>
            <a:endParaRPr sz="1000">
              <a:latin typeface="Montserrat"/>
              <a:ea typeface="Montserrat"/>
              <a:cs typeface="Montserrat"/>
              <a:sym typeface="Montserrat"/>
            </a:endParaRPr>
          </a:p>
          <a:p>
            <a:pPr indent="0" lvl="0" marL="0" rtl="0" algn="l">
              <a:lnSpc>
                <a:spcPct val="100000"/>
              </a:lnSpc>
              <a:spcBef>
                <a:spcPts val="0"/>
              </a:spcBef>
              <a:spcAft>
                <a:spcPts val="0"/>
              </a:spcAft>
              <a:buNone/>
            </a:pPr>
            <a:r>
              <a:t/>
            </a:r>
            <a:endParaRPr sz="1000">
              <a:latin typeface="Montserrat"/>
              <a:ea typeface="Montserrat"/>
              <a:cs typeface="Montserrat"/>
              <a:sym typeface="Montserrat"/>
            </a:endParaRPr>
          </a:p>
          <a:p>
            <a:pPr indent="-292100" lvl="0" marL="457200" rtl="0" algn="l">
              <a:lnSpc>
                <a:spcPct val="100000"/>
              </a:lnSpc>
              <a:spcBef>
                <a:spcPts val="0"/>
              </a:spcBef>
              <a:spcAft>
                <a:spcPts val="0"/>
              </a:spcAft>
              <a:buSzPts val="1000"/>
              <a:buFont typeface="Montserrat"/>
              <a:buChar char="●"/>
            </a:pPr>
            <a:r>
              <a:rPr lang="it" sz="1000">
                <a:latin typeface="Montserrat"/>
                <a:ea typeface="Montserrat"/>
                <a:cs typeface="Montserrat"/>
                <a:sym typeface="Montserrat"/>
              </a:rPr>
              <a:t>Cliccando sulle 3 barre in alto a sinistra potrà visualizzare e selezionare le diverse sezioni principali dell’app </a:t>
            </a:r>
            <a:r>
              <a:rPr b="1" lang="it" sz="1000">
                <a:latin typeface="Montserrat"/>
                <a:ea typeface="Montserrat"/>
                <a:cs typeface="Montserrat"/>
                <a:sym typeface="Montserrat"/>
              </a:rPr>
              <a:t>(ModalNavigationDrawer)</a:t>
            </a:r>
            <a:r>
              <a:rPr lang="it" sz="1000">
                <a:latin typeface="Montserrat"/>
                <a:ea typeface="Montserrat"/>
                <a:cs typeface="Montserrat"/>
                <a:sym typeface="Montserrat"/>
              </a:rPr>
              <a:t>. Il menù laterale potrà essere aperto o chiuso anche attraverso uno swap </a:t>
            </a:r>
            <a:r>
              <a:rPr b="1" lang="it" sz="1000">
                <a:latin typeface="Montserrat"/>
                <a:ea typeface="Montserrat"/>
                <a:cs typeface="Montserrat"/>
                <a:sym typeface="Montserrat"/>
              </a:rPr>
              <a:t>(attributo gestuenabled del ModalNavigationDrawer)</a:t>
            </a:r>
            <a:r>
              <a:rPr lang="it" sz="1000">
                <a:latin typeface="Montserrat"/>
                <a:ea typeface="Montserrat"/>
                <a:cs typeface="Montserrat"/>
                <a:sym typeface="Montserrat"/>
              </a:rPr>
              <a:t>.</a:t>
            </a:r>
            <a:endParaRPr sz="1000">
              <a:latin typeface="Montserrat"/>
              <a:ea typeface="Montserrat"/>
              <a:cs typeface="Montserrat"/>
              <a:sym typeface="Montserrat"/>
            </a:endParaRPr>
          </a:p>
        </p:txBody>
      </p:sp>
      <p:sp>
        <p:nvSpPr>
          <p:cNvPr id="271" name="Google Shape;271;p23"/>
          <p:cNvSpPr txBox="1"/>
          <p:nvPr>
            <p:ph type="title"/>
          </p:nvPr>
        </p:nvSpPr>
        <p:spPr>
          <a:xfrm>
            <a:off x="865150" y="79175"/>
            <a:ext cx="7109400" cy="4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a:t>User - composable Home</a:t>
            </a:r>
            <a:endParaRPr/>
          </a:p>
        </p:txBody>
      </p:sp>
      <p:pic>
        <p:nvPicPr>
          <p:cNvPr id="272" name="Google Shape;272;p23"/>
          <p:cNvPicPr preferRelativeResize="0"/>
          <p:nvPr/>
        </p:nvPicPr>
        <p:blipFill>
          <a:blip r:embed="rId3">
            <a:alphaModFix/>
          </a:blip>
          <a:stretch>
            <a:fillRect/>
          </a:stretch>
        </p:blipFill>
        <p:spPr>
          <a:xfrm>
            <a:off x="1072550" y="621300"/>
            <a:ext cx="4385525" cy="44052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4"/>
          <p:cNvSpPr txBox="1"/>
          <p:nvPr>
            <p:ph type="title"/>
          </p:nvPr>
        </p:nvSpPr>
        <p:spPr>
          <a:xfrm>
            <a:off x="637075" y="110625"/>
            <a:ext cx="7109400" cy="57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a:t>User - tabella - dao</a:t>
            </a:r>
            <a:endParaRPr/>
          </a:p>
        </p:txBody>
      </p:sp>
      <p:pic>
        <p:nvPicPr>
          <p:cNvPr id="278" name="Google Shape;278;p24"/>
          <p:cNvPicPr preferRelativeResize="0"/>
          <p:nvPr/>
        </p:nvPicPr>
        <p:blipFill>
          <a:blip r:embed="rId3">
            <a:alphaModFix/>
          </a:blip>
          <a:stretch>
            <a:fillRect/>
          </a:stretch>
        </p:blipFill>
        <p:spPr>
          <a:xfrm>
            <a:off x="2926899" y="684225"/>
            <a:ext cx="2529763" cy="573600"/>
          </a:xfrm>
          <a:prstGeom prst="rect">
            <a:avLst/>
          </a:prstGeom>
          <a:noFill/>
          <a:ln>
            <a:noFill/>
          </a:ln>
        </p:spPr>
      </p:pic>
      <p:pic>
        <p:nvPicPr>
          <p:cNvPr id="279" name="Google Shape;279;p24"/>
          <p:cNvPicPr preferRelativeResize="0"/>
          <p:nvPr/>
        </p:nvPicPr>
        <p:blipFill>
          <a:blip r:embed="rId4">
            <a:alphaModFix/>
          </a:blip>
          <a:stretch>
            <a:fillRect/>
          </a:stretch>
        </p:blipFill>
        <p:spPr>
          <a:xfrm>
            <a:off x="179575" y="1344875"/>
            <a:ext cx="3522726" cy="2359400"/>
          </a:xfrm>
          <a:prstGeom prst="rect">
            <a:avLst/>
          </a:prstGeom>
          <a:noFill/>
          <a:ln>
            <a:noFill/>
          </a:ln>
        </p:spPr>
      </p:pic>
      <p:pic>
        <p:nvPicPr>
          <p:cNvPr id="280" name="Google Shape;280;p24"/>
          <p:cNvPicPr preferRelativeResize="0"/>
          <p:nvPr/>
        </p:nvPicPr>
        <p:blipFill>
          <a:blip r:embed="rId5">
            <a:alphaModFix/>
          </a:blip>
          <a:stretch>
            <a:fillRect/>
          </a:stretch>
        </p:blipFill>
        <p:spPr>
          <a:xfrm>
            <a:off x="5786975" y="1053876"/>
            <a:ext cx="3165551" cy="2034600"/>
          </a:xfrm>
          <a:prstGeom prst="rect">
            <a:avLst/>
          </a:prstGeom>
          <a:noFill/>
          <a:ln>
            <a:noFill/>
          </a:ln>
        </p:spPr>
      </p:pic>
      <p:pic>
        <p:nvPicPr>
          <p:cNvPr id="281" name="Google Shape;281;p24"/>
          <p:cNvPicPr preferRelativeResize="0"/>
          <p:nvPr/>
        </p:nvPicPr>
        <p:blipFill>
          <a:blip r:embed="rId6">
            <a:alphaModFix/>
          </a:blip>
          <a:stretch>
            <a:fillRect/>
          </a:stretch>
        </p:blipFill>
        <p:spPr>
          <a:xfrm>
            <a:off x="5786975" y="3161000"/>
            <a:ext cx="3165549" cy="1828296"/>
          </a:xfrm>
          <a:prstGeom prst="rect">
            <a:avLst/>
          </a:prstGeom>
          <a:noFill/>
          <a:ln>
            <a:noFill/>
          </a:ln>
        </p:spPr>
      </p:pic>
      <p:sp>
        <p:nvSpPr>
          <p:cNvPr id="282" name="Google Shape;282;p24"/>
          <p:cNvSpPr txBox="1"/>
          <p:nvPr>
            <p:ph type="title"/>
          </p:nvPr>
        </p:nvSpPr>
        <p:spPr>
          <a:xfrm>
            <a:off x="3657075" y="1722825"/>
            <a:ext cx="2130000" cy="39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sz="1000"/>
              <a:t>efficienza maggiore durante la ricerca nella schermata ‘Friends’</a:t>
            </a:r>
            <a:endParaRPr sz="1000"/>
          </a:p>
        </p:txBody>
      </p:sp>
      <p:cxnSp>
        <p:nvCxnSpPr>
          <p:cNvPr id="283" name="Google Shape;283;p24"/>
          <p:cNvCxnSpPr/>
          <p:nvPr/>
        </p:nvCxnSpPr>
        <p:spPr>
          <a:xfrm flipH="1">
            <a:off x="5544800" y="2021225"/>
            <a:ext cx="825600" cy="237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5"/>
          <p:cNvSpPr txBox="1"/>
          <p:nvPr>
            <p:ph type="title"/>
          </p:nvPr>
        </p:nvSpPr>
        <p:spPr>
          <a:xfrm>
            <a:off x="888550" y="173500"/>
            <a:ext cx="7038900" cy="4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it"/>
              <a:t>AuthRepository</a:t>
            </a:r>
            <a:endParaRPr/>
          </a:p>
        </p:txBody>
      </p:sp>
      <p:pic>
        <p:nvPicPr>
          <p:cNvPr id="289" name="Google Shape;289;p25"/>
          <p:cNvPicPr preferRelativeResize="0"/>
          <p:nvPr/>
        </p:nvPicPr>
        <p:blipFill>
          <a:blip r:embed="rId3">
            <a:alphaModFix/>
          </a:blip>
          <a:stretch>
            <a:fillRect/>
          </a:stretch>
        </p:blipFill>
        <p:spPr>
          <a:xfrm>
            <a:off x="152400" y="1620850"/>
            <a:ext cx="4042500" cy="368004"/>
          </a:xfrm>
          <a:prstGeom prst="rect">
            <a:avLst/>
          </a:prstGeom>
          <a:noFill/>
          <a:ln>
            <a:noFill/>
          </a:ln>
        </p:spPr>
      </p:pic>
      <p:pic>
        <p:nvPicPr>
          <p:cNvPr id="290" name="Google Shape;290;p25"/>
          <p:cNvPicPr preferRelativeResize="0"/>
          <p:nvPr/>
        </p:nvPicPr>
        <p:blipFill>
          <a:blip r:embed="rId4">
            <a:alphaModFix/>
          </a:blip>
          <a:stretch>
            <a:fillRect/>
          </a:stretch>
        </p:blipFill>
        <p:spPr>
          <a:xfrm>
            <a:off x="2440375" y="777125"/>
            <a:ext cx="3758500" cy="656500"/>
          </a:xfrm>
          <a:prstGeom prst="rect">
            <a:avLst/>
          </a:prstGeom>
          <a:noFill/>
          <a:ln>
            <a:noFill/>
          </a:ln>
        </p:spPr>
      </p:pic>
      <p:pic>
        <p:nvPicPr>
          <p:cNvPr id="291" name="Google Shape;291;p25"/>
          <p:cNvPicPr preferRelativeResize="0"/>
          <p:nvPr/>
        </p:nvPicPr>
        <p:blipFill>
          <a:blip r:embed="rId5">
            <a:alphaModFix/>
          </a:blip>
          <a:stretch>
            <a:fillRect/>
          </a:stretch>
        </p:blipFill>
        <p:spPr>
          <a:xfrm>
            <a:off x="152400" y="2123675"/>
            <a:ext cx="4042501" cy="2128150"/>
          </a:xfrm>
          <a:prstGeom prst="rect">
            <a:avLst/>
          </a:prstGeom>
          <a:noFill/>
          <a:ln>
            <a:noFill/>
          </a:ln>
        </p:spPr>
      </p:pic>
      <p:pic>
        <p:nvPicPr>
          <p:cNvPr id="292" name="Google Shape;292;p25"/>
          <p:cNvPicPr preferRelativeResize="0"/>
          <p:nvPr/>
        </p:nvPicPr>
        <p:blipFill>
          <a:blip r:embed="rId6">
            <a:alphaModFix/>
          </a:blip>
          <a:stretch>
            <a:fillRect/>
          </a:stretch>
        </p:blipFill>
        <p:spPr>
          <a:xfrm>
            <a:off x="4336400" y="1620850"/>
            <a:ext cx="4755149" cy="375675"/>
          </a:xfrm>
          <a:prstGeom prst="rect">
            <a:avLst/>
          </a:prstGeom>
          <a:noFill/>
          <a:ln>
            <a:noFill/>
          </a:ln>
        </p:spPr>
      </p:pic>
      <p:pic>
        <p:nvPicPr>
          <p:cNvPr id="293" name="Google Shape;293;p25"/>
          <p:cNvPicPr preferRelativeResize="0"/>
          <p:nvPr/>
        </p:nvPicPr>
        <p:blipFill>
          <a:blip r:embed="rId7">
            <a:alphaModFix/>
          </a:blip>
          <a:stretch>
            <a:fillRect/>
          </a:stretch>
        </p:blipFill>
        <p:spPr>
          <a:xfrm>
            <a:off x="4336406" y="2123669"/>
            <a:ext cx="4205394" cy="760550"/>
          </a:xfrm>
          <a:prstGeom prst="rect">
            <a:avLst/>
          </a:prstGeom>
          <a:noFill/>
          <a:ln>
            <a:noFill/>
          </a:ln>
        </p:spPr>
      </p:pic>
      <p:cxnSp>
        <p:nvCxnSpPr>
          <p:cNvPr id="294" name="Google Shape;294;p25"/>
          <p:cNvCxnSpPr/>
          <p:nvPr/>
        </p:nvCxnSpPr>
        <p:spPr>
          <a:xfrm flipH="1">
            <a:off x="2052700" y="2611075"/>
            <a:ext cx="2225700" cy="165300"/>
          </a:xfrm>
          <a:prstGeom prst="straightConnector1">
            <a:avLst/>
          </a:prstGeom>
          <a:noFill/>
          <a:ln cap="flat" cmpd="sng" w="9525">
            <a:solidFill>
              <a:srgbClr val="FF0000"/>
            </a:solidFill>
            <a:prstDash val="solid"/>
            <a:round/>
            <a:headEnd len="med" w="med" type="none"/>
            <a:tailEnd len="med" w="med" type="triangle"/>
          </a:ln>
        </p:spPr>
      </p:cxnSp>
      <p:sp>
        <p:nvSpPr>
          <p:cNvPr id="295" name="Google Shape;295;p25"/>
          <p:cNvSpPr/>
          <p:nvPr/>
        </p:nvSpPr>
        <p:spPr>
          <a:xfrm>
            <a:off x="833650" y="3625625"/>
            <a:ext cx="1179600" cy="102300"/>
          </a:xfrm>
          <a:prstGeom prst="roundRect">
            <a:avLst>
              <a:gd fmla="val 16667" name="adj"/>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6" name="Google Shape;296;p25"/>
          <p:cNvSpPr/>
          <p:nvPr/>
        </p:nvSpPr>
        <p:spPr>
          <a:xfrm>
            <a:off x="388225" y="1831225"/>
            <a:ext cx="3846000" cy="165300"/>
          </a:xfrm>
          <a:prstGeom prst="roundRect">
            <a:avLst>
              <a:gd fmla="val 16667" name="adj"/>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7" name="Google Shape;297;p25"/>
          <p:cNvSpPr/>
          <p:nvPr/>
        </p:nvSpPr>
        <p:spPr>
          <a:xfrm>
            <a:off x="4336400" y="1831225"/>
            <a:ext cx="3846000" cy="165300"/>
          </a:xfrm>
          <a:prstGeom prst="roundRect">
            <a:avLst>
              <a:gd fmla="val 16667" name="adj"/>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98" name="Google Shape;298;p25"/>
          <p:cNvSpPr txBox="1"/>
          <p:nvPr>
            <p:ph type="title"/>
          </p:nvPr>
        </p:nvSpPr>
        <p:spPr>
          <a:xfrm>
            <a:off x="4234225" y="3032975"/>
            <a:ext cx="4700100" cy="12405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it" sz="1000"/>
              <a:t>Non appena il </a:t>
            </a:r>
            <a:r>
              <a:rPr b="1" lang="it" sz="1000"/>
              <a:t>composable ‘Home’ </a:t>
            </a:r>
            <a:r>
              <a:rPr lang="it" sz="1000"/>
              <a:t>invocherà il metodo ‘getUserByEmail’ del ‘LoginViewModel’ sopra, il valore di userLoggedInfo verrà aggiornato e poichè il composable è legato alla variabile ‘userLoggedInfo’ del viewModel otterrà l’aggiornamento e quindi potrà mostrare i dati dell’utente (ad esempio il suo nickname e i suoi points) sull’interfaccia non appena questi saranno disponibili.</a:t>
            </a:r>
            <a:endParaRPr sz="1000"/>
          </a:p>
        </p:txBody>
      </p:sp>
      <p:pic>
        <p:nvPicPr>
          <p:cNvPr id="299" name="Google Shape;299;p25"/>
          <p:cNvPicPr preferRelativeResize="0"/>
          <p:nvPr/>
        </p:nvPicPr>
        <p:blipFill>
          <a:blip r:embed="rId8">
            <a:alphaModFix/>
          </a:blip>
          <a:stretch>
            <a:fillRect/>
          </a:stretch>
        </p:blipFill>
        <p:spPr>
          <a:xfrm>
            <a:off x="2582600" y="4530075"/>
            <a:ext cx="6438900" cy="266700"/>
          </a:xfrm>
          <a:prstGeom prst="rect">
            <a:avLst/>
          </a:prstGeom>
          <a:noFill/>
          <a:ln>
            <a:noFill/>
          </a:ln>
        </p:spPr>
      </p:pic>
      <p:cxnSp>
        <p:nvCxnSpPr>
          <p:cNvPr id="300" name="Google Shape;300;p25"/>
          <p:cNvCxnSpPr/>
          <p:nvPr/>
        </p:nvCxnSpPr>
        <p:spPr>
          <a:xfrm flipH="1">
            <a:off x="5654925" y="4199750"/>
            <a:ext cx="282900" cy="2595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